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 Light" panose="020B0604020202020204" charset="0"/>
      <p:regular r:id="rId9"/>
      <p:bold r:id="rId10"/>
      <p:italic r:id="rId11"/>
      <p:boldItalic r:id="rId12"/>
    </p:embeddedFont>
    <p:embeddedFont>
      <p:font typeface="Roboto Medium" panose="020B0604020202020204" charset="0"/>
      <p:regular r:id="rId13"/>
      <p:bold r:id="rId14"/>
      <p:italic r:id="rId15"/>
      <p:boldItalic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92754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dce58b46a8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dce58b46a8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7601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dce58b46a8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dce58b46a8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942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ce58b46a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dce58b46a8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0119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3ae0b0ff7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3ae0b0ff7c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6359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3ae0b0ff7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3ae0b0ff7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546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3ae0b0ff7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3ae0b0ff7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779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999699" y="2825725"/>
            <a:ext cx="31446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nauka.gov.ua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623999" y="2590300"/>
            <a:ext cx="1896000" cy="19500"/>
          </a:xfrm>
          <a:prstGeom prst="rect">
            <a:avLst/>
          </a:prstGeom>
          <a:gradFill>
            <a:gsLst>
              <a:gs pos="0">
                <a:srgbClr val="C3AAB2"/>
              </a:gs>
              <a:gs pos="33000">
                <a:srgbClr val="99EECC"/>
              </a:gs>
              <a:gs pos="75000">
                <a:srgbClr val="7F8AC8"/>
              </a:gs>
              <a:gs pos="100000">
                <a:srgbClr val="4B8BFA"/>
              </a:gs>
            </a:gsLst>
            <a:lin ang="189007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618950" y="1569275"/>
            <a:ext cx="59061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Національна електронна </a:t>
            </a:r>
            <a:br>
              <a:rPr lang="uk" sz="21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</a:br>
            <a:r>
              <a:rPr lang="uk" sz="21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науково-інформаційна система</a:t>
            </a:r>
            <a:endParaRPr sz="21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081050" y="1432800"/>
            <a:ext cx="6981900" cy="22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 dirty="0" smtClean="0">
                <a:latin typeface="Roboto Light"/>
                <a:ea typeface="Roboto Light"/>
                <a:cs typeface="Roboto Light"/>
                <a:sym typeface="Roboto Light"/>
              </a:rPr>
              <a:t>Багатофункціональна інформаційно-комунікаційна система, що забезпечує збір, формування, обробку, збереження, використання даних та інформації про сферу наукової і науково-технічної діяльності України, забезпечує реалізацію функцій її суб’єктів, інформаційну підтримку та супроводження їх діяльності.</a:t>
            </a:r>
            <a:endParaRPr lang="uk" sz="1600" dirty="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31025" y="76200"/>
            <a:ext cx="1616400" cy="2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Roboto"/>
                <a:ea typeface="Roboto"/>
                <a:cs typeface="Roboto"/>
                <a:sym typeface="Roboto"/>
              </a:rPr>
              <a:t>Напрямки діяльності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7" name="Google Shape;67;p15"/>
          <p:cNvGrpSpPr/>
          <p:nvPr/>
        </p:nvGrpSpPr>
        <p:grpSpPr>
          <a:xfrm>
            <a:off x="412273" y="597263"/>
            <a:ext cx="2275569" cy="3076027"/>
            <a:chOff x="4300526" y="1143225"/>
            <a:chExt cx="2260200" cy="1968531"/>
          </a:xfrm>
        </p:grpSpPr>
        <p:sp>
          <p:nvSpPr>
            <p:cNvPr id="68" name="Google Shape;68;p15"/>
            <p:cNvSpPr txBox="1"/>
            <p:nvPr/>
          </p:nvSpPr>
          <p:spPr>
            <a:xfrm>
              <a:off x="4312422" y="1143225"/>
              <a:ext cx="1252200" cy="1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dk2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Збір даних</a:t>
              </a:r>
              <a:endParaRPr sz="80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69" name="Google Shape;69;p15"/>
            <p:cNvSpPr txBox="1"/>
            <p:nvPr/>
          </p:nvSpPr>
          <p:spPr>
            <a:xfrm>
              <a:off x="4300526" y="1315656"/>
              <a:ext cx="2260200" cy="179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 dirty="0">
                  <a:latin typeface="Roboto Light"/>
                  <a:ea typeface="Roboto Light"/>
                  <a:cs typeface="Roboto Light"/>
                  <a:sym typeface="Roboto Light"/>
                </a:rPr>
                <a:t>Збір даних із існуючих баз даних про вчених, </a:t>
              </a:r>
              <a:r>
                <a:rPr lang="uk" sz="1200" dirty="0" smtClean="0">
                  <a:latin typeface="Roboto Light"/>
                  <a:ea typeface="Roboto Light"/>
                  <a:cs typeface="Roboto Light"/>
                  <a:sym typeface="Roboto Light"/>
                </a:rPr>
                <a:t>заклади </a:t>
              </a:r>
              <a:r>
                <a:rPr lang="uk" sz="1200" dirty="0">
                  <a:latin typeface="Roboto Light"/>
                  <a:ea typeface="Roboto Light"/>
                  <a:cs typeface="Roboto Light"/>
                  <a:sym typeface="Roboto Light"/>
                </a:rPr>
                <a:t>вищої освіти та </a:t>
              </a:r>
              <a:r>
                <a:rPr lang="uk" sz="1200" dirty="0" smtClean="0">
                  <a:latin typeface="Roboto Light"/>
                  <a:ea typeface="Roboto Light"/>
                  <a:cs typeface="Roboto Light"/>
                  <a:sym typeface="Roboto Light"/>
                </a:rPr>
                <a:t>наукові установи:</a:t>
              </a:r>
              <a:endParaRPr sz="1200" dirty="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 dirty="0">
                  <a:latin typeface="Roboto Light"/>
                  <a:ea typeface="Roboto Light"/>
                  <a:cs typeface="Roboto Light"/>
                  <a:sym typeface="Roboto Light"/>
                </a:rPr>
                <a:t>ЄДР</a:t>
              </a:r>
              <a:endParaRPr sz="1200" dirty="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 dirty="0">
                  <a:latin typeface="Roboto Light"/>
                  <a:ea typeface="Roboto Light"/>
                  <a:cs typeface="Roboto Light"/>
                  <a:sym typeface="Roboto Light"/>
                </a:rPr>
                <a:t>НРАТ</a:t>
              </a:r>
              <a:endParaRPr sz="1200" dirty="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 dirty="0">
                  <a:latin typeface="Roboto Light"/>
                  <a:ea typeface="Roboto Light"/>
                  <a:cs typeface="Roboto Light"/>
                  <a:sym typeface="Roboto Light"/>
                </a:rPr>
                <a:t>Crossref</a:t>
              </a:r>
              <a:endParaRPr sz="1200" dirty="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 dirty="0">
                  <a:latin typeface="Roboto Light"/>
                  <a:ea typeface="Roboto Light"/>
                  <a:cs typeface="Roboto Light"/>
                  <a:sym typeface="Roboto Light"/>
                </a:rPr>
                <a:t>ORCID</a:t>
              </a:r>
              <a:endParaRPr sz="1200" dirty="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 dirty="0">
                  <a:latin typeface="Roboto Light"/>
                  <a:ea typeface="Roboto Light"/>
                  <a:cs typeface="Roboto Light"/>
                  <a:sym typeface="Roboto Light"/>
                </a:rPr>
                <a:t>ROR</a:t>
              </a:r>
              <a:endParaRPr sz="1200" dirty="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 dirty="0">
                  <a:latin typeface="Roboto Light"/>
                  <a:ea typeface="Roboto Light"/>
                  <a:cs typeface="Roboto Light"/>
                  <a:sym typeface="Roboto Light"/>
                </a:rPr>
                <a:t>Надання доступу користувачам для внесення даних та створення механізму їх підтвердження.</a:t>
              </a:r>
              <a:endParaRPr sz="1200" dirty="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70" name="Google Shape;70;p15"/>
          <p:cNvGrpSpPr/>
          <p:nvPr/>
        </p:nvGrpSpPr>
        <p:grpSpPr>
          <a:xfrm>
            <a:off x="3041681" y="597277"/>
            <a:ext cx="3060603" cy="4137819"/>
            <a:chOff x="4300514" y="1143219"/>
            <a:chExt cx="2660700" cy="2648035"/>
          </a:xfrm>
        </p:grpSpPr>
        <p:sp>
          <p:nvSpPr>
            <p:cNvPr id="71" name="Google Shape;71;p15"/>
            <p:cNvSpPr txBox="1"/>
            <p:nvPr/>
          </p:nvSpPr>
          <p:spPr>
            <a:xfrm>
              <a:off x="4312409" y="1143219"/>
              <a:ext cx="1380300" cy="1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dk2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Цифровізація процедур</a:t>
              </a:r>
              <a:endParaRPr sz="80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72" name="Google Shape;72;p15"/>
            <p:cNvSpPr txBox="1"/>
            <p:nvPr/>
          </p:nvSpPr>
          <p:spPr>
            <a:xfrm>
              <a:off x="4300514" y="1315654"/>
              <a:ext cx="2660700" cy="247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Забезпечення проведення процедур Міністерства освіти і науки України в інформаційних системах  (функціональних модулях Системи):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Конкурс молодих вчених та основний конкурс на забезпечення державного фінансування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Процедура ведення реєстру наукових установ, яким надається підтримка держави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Атестація наукових установ (за новою процедурою після прийняття) 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 Light"/>
                <a:buChar char="-"/>
              </a:pPr>
              <a:r>
                <a:rPr lang="uk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Публікація даних реєстрів</a:t>
              </a:r>
              <a:endParaRPr sz="12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>
                  <a:solidFill>
                    <a:schemeClr val="dk1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Система для роботи членів ідентифікаційного комітету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 Light"/>
                <a:buChar char="-"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Інші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73" name="Google Shape;73;p15"/>
          <p:cNvGrpSpPr/>
          <p:nvPr/>
        </p:nvGrpSpPr>
        <p:grpSpPr>
          <a:xfrm>
            <a:off x="6456135" y="597263"/>
            <a:ext cx="2275569" cy="2438486"/>
            <a:chOff x="4300526" y="1143225"/>
            <a:chExt cx="2260200" cy="1560531"/>
          </a:xfrm>
        </p:grpSpPr>
        <p:sp>
          <p:nvSpPr>
            <p:cNvPr id="74" name="Google Shape;74;p15"/>
            <p:cNvSpPr txBox="1"/>
            <p:nvPr/>
          </p:nvSpPr>
          <p:spPr>
            <a:xfrm>
              <a:off x="4312422" y="1143225"/>
              <a:ext cx="1252200" cy="1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dk2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Автоматизація</a:t>
              </a:r>
              <a:endParaRPr sz="80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75" name="Google Shape;75;p15"/>
            <p:cNvSpPr txBox="1"/>
            <p:nvPr/>
          </p:nvSpPr>
          <p:spPr>
            <a:xfrm>
              <a:off x="4300526" y="1315656"/>
              <a:ext cx="2260200" cy="138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Збір даних із інформаційних ресурсів, зовнішніх баз даних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Заповнення профілю вченого та установи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Заповнення форм заявок, бланків та звітів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Перевірка заповнених даних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/>
        </p:nvSpPr>
        <p:spPr>
          <a:xfrm>
            <a:off x="949425" y="892875"/>
            <a:ext cx="7303200" cy="13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Повнота даних видання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Повнота метаданих публікації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Достовірність даних публікації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3653025" y="2375825"/>
            <a:ext cx="1896000" cy="19500"/>
          </a:xfrm>
          <a:prstGeom prst="rect">
            <a:avLst/>
          </a:prstGeom>
          <a:gradFill>
            <a:gsLst>
              <a:gs pos="0">
                <a:srgbClr val="C3AAB2"/>
              </a:gs>
              <a:gs pos="33000">
                <a:srgbClr val="99EECC"/>
              </a:gs>
              <a:gs pos="75000">
                <a:srgbClr val="7F8AC8"/>
              </a:gs>
              <a:gs pos="100000">
                <a:srgbClr val="4B8BFA"/>
              </a:gs>
            </a:gsLst>
            <a:lin ang="189007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131025" y="76200"/>
            <a:ext cx="722400" cy="2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Roboto"/>
                <a:ea typeface="Roboto"/>
                <a:cs typeface="Roboto"/>
                <a:sym typeface="Roboto"/>
              </a:rPr>
              <a:t>Crossref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949425" y="2641725"/>
            <a:ext cx="7303200" cy="13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Популяризація видання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Відстеження цитованості публікацій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Забезпечення автоматизованого використання даних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/>
        </p:nvSpPr>
        <p:spPr>
          <a:xfrm>
            <a:off x="131025" y="76200"/>
            <a:ext cx="5583900" cy="2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Roboto"/>
                <a:ea typeface="Roboto"/>
                <a:cs typeface="Roboto"/>
                <a:sym typeface="Roboto"/>
              </a:rPr>
              <a:t>Процедура формування Переліку наукових фахових видань України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9" name="Google Shape;89;p17"/>
          <p:cNvGrpSpPr/>
          <p:nvPr/>
        </p:nvGrpSpPr>
        <p:grpSpPr>
          <a:xfrm>
            <a:off x="406478" y="743379"/>
            <a:ext cx="8234819" cy="874389"/>
            <a:chOff x="4300525" y="1143217"/>
            <a:chExt cx="8179200" cy="785333"/>
          </a:xfrm>
        </p:grpSpPr>
        <p:sp>
          <p:nvSpPr>
            <p:cNvPr id="90" name="Google Shape;90;p17"/>
            <p:cNvSpPr txBox="1"/>
            <p:nvPr/>
          </p:nvSpPr>
          <p:spPr>
            <a:xfrm>
              <a:off x="4312423" y="1143217"/>
              <a:ext cx="2990100" cy="17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dk2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Подача документів в паперовому вигляді </a:t>
              </a:r>
              <a:endParaRPr sz="80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91" name="Google Shape;91;p17"/>
            <p:cNvSpPr txBox="1"/>
            <p:nvPr/>
          </p:nvSpPr>
          <p:spPr>
            <a:xfrm>
              <a:off x="4300525" y="1315650"/>
              <a:ext cx="8179200" cy="61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Подача документів для включення видання в категорію А або Б відбувається в паперовому вигляді, пошук інформації базується на вивченні законодавства та консультації з відповідальними співробітниками МОН, що </a:t>
              </a:r>
              <a:b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</a:b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не завжди є зручним способом отримання інформації та подачі документів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92" name="Google Shape;92;p17"/>
          <p:cNvGrpSpPr/>
          <p:nvPr/>
        </p:nvGrpSpPr>
        <p:grpSpPr>
          <a:xfrm>
            <a:off x="406478" y="1796266"/>
            <a:ext cx="8234819" cy="661953"/>
            <a:chOff x="4300525" y="1143217"/>
            <a:chExt cx="8179200" cy="594533"/>
          </a:xfrm>
        </p:grpSpPr>
        <p:sp>
          <p:nvSpPr>
            <p:cNvPr id="93" name="Google Shape;93;p17"/>
            <p:cNvSpPr txBox="1"/>
            <p:nvPr/>
          </p:nvSpPr>
          <p:spPr>
            <a:xfrm>
              <a:off x="4312423" y="1143217"/>
              <a:ext cx="2990100" cy="17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dk2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Складність експертизи</a:t>
              </a:r>
              <a:endParaRPr sz="80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94" name="Google Shape;94;p17"/>
            <p:cNvSpPr txBox="1"/>
            <p:nvPr/>
          </p:nvSpPr>
          <p:spPr>
            <a:xfrm>
              <a:off x="4300525" y="1315650"/>
              <a:ext cx="8179200" cy="42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Для перевірки документів поданих в паперовому вигляді треба витрачати багато часу для визначення достовірності внесених даних, відповідності формальним та іншим вимогам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95" name="Google Shape;95;p17"/>
          <p:cNvGrpSpPr/>
          <p:nvPr/>
        </p:nvGrpSpPr>
        <p:grpSpPr>
          <a:xfrm>
            <a:off x="406478" y="3689604"/>
            <a:ext cx="8234819" cy="661953"/>
            <a:chOff x="4300525" y="1143217"/>
            <a:chExt cx="8179200" cy="594533"/>
          </a:xfrm>
        </p:grpSpPr>
        <p:sp>
          <p:nvSpPr>
            <p:cNvPr id="96" name="Google Shape;96;p17"/>
            <p:cNvSpPr txBox="1"/>
            <p:nvPr/>
          </p:nvSpPr>
          <p:spPr>
            <a:xfrm>
              <a:off x="4312423" y="1143217"/>
              <a:ext cx="2990100" cy="17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dk2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Моніторинг видань</a:t>
              </a:r>
              <a:endParaRPr sz="80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97" name="Google Shape;97;p17"/>
            <p:cNvSpPr txBox="1"/>
            <p:nvPr/>
          </p:nvSpPr>
          <p:spPr>
            <a:xfrm>
              <a:off x="4300525" y="1315650"/>
              <a:ext cx="8179200" cy="42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Після включення видання до реєстру залишається проблемним питання їх моніторингу, оскільки проведення регулярної експертизи всіх включених в Перелік видань досить ресурсозатратно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98" name="Google Shape;98;p17"/>
          <p:cNvGrpSpPr/>
          <p:nvPr/>
        </p:nvGrpSpPr>
        <p:grpSpPr>
          <a:xfrm>
            <a:off x="406478" y="2636717"/>
            <a:ext cx="8234819" cy="874389"/>
            <a:chOff x="4300525" y="1143217"/>
            <a:chExt cx="8179200" cy="785333"/>
          </a:xfrm>
        </p:grpSpPr>
        <p:sp>
          <p:nvSpPr>
            <p:cNvPr id="99" name="Google Shape;99;p17"/>
            <p:cNvSpPr txBox="1"/>
            <p:nvPr/>
          </p:nvSpPr>
          <p:spPr>
            <a:xfrm>
              <a:off x="4312423" y="1143217"/>
              <a:ext cx="2990100" cy="17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chemeClr val="dk2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Ведення реєстрів</a:t>
              </a:r>
              <a:endParaRPr sz="80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100" name="Google Shape;100;p17"/>
            <p:cNvSpPr txBox="1"/>
            <p:nvPr/>
          </p:nvSpPr>
          <p:spPr>
            <a:xfrm>
              <a:off x="4300525" y="1315650"/>
              <a:ext cx="8179200" cy="61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36000" rIns="91425" bIns="36000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Публікація результатів в форматі ПДФ незручна з точки зору пошуку даних та їх використання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Гугл не проводить пошук по ПДФ опублікованим на сайті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Roboto Light"/>
                  <a:ea typeface="Roboto Light"/>
                  <a:cs typeface="Roboto Light"/>
                  <a:sym typeface="Roboto Light"/>
                </a:rPr>
                <a:t>Для перенесення даних в інши системи треба залучати людей, через що виникають помилки </a:t>
              </a:r>
              <a:endParaRPr sz="12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/>
        </p:nvSpPr>
        <p:spPr>
          <a:xfrm>
            <a:off x="2999699" y="2673325"/>
            <a:ext cx="3144600" cy="5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В.о. директора УкрНЦ РІТ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Сергій ЖАРІНОВ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3623999" y="2437900"/>
            <a:ext cx="1896000" cy="19500"/>
          </a:xfrm>
          <a:prstGeom prst="rect">
            <a:avLst/>
          </a:prstGeom>
          <a:gradFill>
            <a:gsLst>
              <a:gs pos="0">
                <a:srgbClr val="C3AAB2"/>
              </a:gs>
              <a:gs pos="33000">
                <a:srgbClr val="99EECC"/>
              </a:gs>
              <a:gs pos="75000">
                <a:srgbClr val="7F8AC8"/>
              </a:gs>
              <a:gs pos="100000">
                <a:srgbClr val="4B8BFA"/>
              </a:gs>
            </a:gsLst>
            <a:lin ang="189007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1618950" y="1755050"/>
            <a:ext cx="59061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Дякую за увагу!</a:t>
            </a:r>
            <a:endParaRPr sz="21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B8BFA"/>
      </a:accent1>
      <a:accent2>
        <a:srgbClr val="7F8AC8"/>
      </a:accent2>
      <a:accent3>
        <a:srgbClr val="99EECC"/>
      </a:accent3>
      <a:accent4>
        <a:srgbClr val="C3AAB2"/>
      </a:accent4>
      <a:accent5>
        <a:srgbClr val="E7EEF3"/>
      </a:accent5>
      <a:accent6>
        <a:srgbClr val="E6EBE6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320</Words>
  <Application>Microsoft Office PowerPoint</Application>
  <PresentationFormat>Экран (16:9)</PresentationFormat>
  <Paragraphs>53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Roboto Light</vt:lpstr>
      <vt:lpstr>Arial</vt:lpstr>
      <vt:lpstr>Roboto Medium</vt:lpstr>
      <vt:lpstr>Roboto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</dc:creator>
  <cp:lastModifiedBy>Пользователь</cp:lastModifiedBy>
  <cp:revision>2</cp:revision>
  <dcterms:modified xsi:type="dcterms:W3CDTF">2023-04-27T10:46:43Z</dcterms:modified>
</cp:coreProperties>
</file>