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p:regular r:id="rId36"/>
      <p:bold r:id="rId37"/>
      <p:italic r:id="rId38"/>
      <p:boldItalic r:id="rId39"/>
    </p:embeddedFont>
    <p:embeddedFont>
      <p:font typeface="Lato Light"/>
      <p:regular r:id="rId40"/>
      <p:bold r:id="rId41"/>
      <p:italic r:id="rId42"/>
      <p:boldItalic r:id="rId43"/>
    </p:embeddedFont>
    <p:embeddedFont>
      <p:font typeface="Open Sans SemiBold"/>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regular.fntdata"/><Relationship Id="rId42" Type="http://schemas.openxmlformats.org/officeDocument/2006/relationships/font" Target="fonts/LatoLight-italic.fntdata"/><Relationship Id="rId41" Type="http://schemas.openxmlformats.org/officeDocument/2006/relationships/font" Target="fonts/LatoLight-bold.fntdata"/><Relationship Id="rId44" Type="http://schemas.openxmlformats.org/officeDocument/2006/relationships/font" Target="fonts/OpenSansSemiBold-regular.fntdata"/><Relationship Id="rId43" Type="http://schemas.openxmlformats.org/officeDocument/2006/relationships/font" Target="fonts/LatoLight-boldItalic.fntdata"/><Relationship Id="rId46" Type="http://schemas.openxmlformats.org/officeDocument/2006/relationships/font" Target="fonts/OpenSansSemiBold-italic.fntdata"/><Relationship Id="rId45" Type="http://schemas.openxmlformats.org/officeDocument/2006/relationships/font" Target="fonts/OpenSansSemiBol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regular.fntdata"/><Relationship Id="rId47" Type="http://schemas.openxmlformats.org/officeDocument/2006/relationships/font" Target="fonts/OpenSansSemiBold-boldItalic.fntdata"/><Relationship Id="rId49"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d738311981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d738311981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13981cfcd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13981cfcd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f692bc4e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f692bc4e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13981cfcd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13981cfcd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d738311981_0_5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d73831198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some cases, your members will want to use ORCID in their own custom integrations - existing or future. Inevitably, this will be a longer and more complex process, but it will enable them to implement ORCID in a way that really works for them and their researchers. There are some great examples of existing custom integrations that we encourage you to share with any members that are planning to build their own and we’d also be happy to put you - and/or your members - in touch with other organizations that have gone this route.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meantime, this is a high-level checklist - there’s a lot more detail about workflows, touchpoints, and technical documentation on members.orcid.org. Please be sure that you familiarize yourself with this information and that members planning to build their own integration do so too. We will provide additional support for the first one or two of these integrations being built by your members [OK - OR DO WE NEED MORE HERE/SEPARATE TRAINING?]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13981cfcd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13981cfcd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d738311981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d738311981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13981cfcd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13981cfcd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13981cfcd9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13981cfcd9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dc33b4bfb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dc33b4bfb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13fcbadfb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13fcbadfb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dc33b4bfb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1dc33b4bfbc_1_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dc33b4bfbc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dc33b4bfbc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13981cfcd9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13981cfcd9_0_17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dc33b4bfb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dc33b4bfb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dc33b4bfbc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dc33b4bfbc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dc33b4bfb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dc33b4bfb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027662fc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027662fc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04d61ec4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04d61ec4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13981cfcd9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13981cfcd9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d738311981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d738311981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d738311981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d73831198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f692bc4e2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f692bc4e2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f692bc4e2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f692bc4e2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d738311981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d738311981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d738311981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d738311981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d738311981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d738311981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d738311981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d738311981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txBox="1"/>
          <p:nvPr>
            <p:ph idx="2"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
    <p:spTree>
      <p:nvGrpSpPr>
        <p:cNvPr id="46" name="Shape 46"/>
        <p:cNvGrpSpPr/>
        <p:nvPr/>
      </p:nvGrpSpPr>
      <p:grpSpPr>
        <a:xfrm>
          <a:off x="0" y="0"/>
          <a:ext cx="0" cy="0"/>
          <a:chOff x="0" y="0"/>
          <a:chExt cx="0" cy="0"/>
        </a:xfrm>
      </p:grpSpPr>
      <p:sp>
        <p:nvSpPr>
          <p:cNvPr id="47" name="Google Shape;47;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12"/>
          <p:cNvSpPr txBox="1"/>
          <p:nvPr>
            <p:ph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p:cSld name="CUSTOM">
    <p:bg>
      <p:bgPr>
        <a:solidFill>
          <a:srgbClr val="003449"/>
        </a:solidFill>
      </p:bgPr>
    </p:bg>
    <p:spTree>
      <p:nvGrpSpPr>
        <p:cNvPr id="49" name="Shape 49"/>
        <p:cNvGrpSpPr/>
        <p:nvPr/>
      </p:nvGrpSpPr>
      <p:grpSpPr>
        <a:xfrm>
          <a:off x="0" y="0"/>
          <a:ext cx="0" cy="0"/>
          <a:chOff x="0" y="0"/>
          <a:chExt cx="0" cy="0"/>
        </a:xfrm>
      </p:grpSpPr>
      <p:pic>
        <p:nvPicPr>
          <p:cNvPr id="50" name="Google Shape;50;p13"/>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51" name="Google Shape;51;p13"/>
          <p:cNvSpPr txBox="1"/>
          <p:nvPr>
            <p:ph type="title"/>
          </p:nvPr>
        </p:nvSpPr>
        <p:spPr>
          <a:xfrm>
            <a:off x="274325" y="2241050"/>
            <a:ext cx="8442300" cy="601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 name="Google Shape;52;p13"/>
          <p:cNvSpPr txBox="1"/>
          <p:nvPr>
            <p:ph idx="1" type="subTitle"/>
          </p:nvPr>
        </p:nvSpPr>
        <p:spPr>
          <a:xfrm>
            <a:off x="464950" y="2926080"/>
            <a:ext cx="8154600" cy="2382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A6CE39"/>
                </a:solidFill>
                <a:latin typeface="Open Sans"/>
                <a:ea typeface="Open Sans"/>
                <a:cs typeface="Open Sans"/>
                <a:sym typeface="Open Sans"/>
              </a:defRPr>
            </a:lvl1pPr>
            <a:lvl2pPr lvl="1" rtl="0">
              <a:buNone/>
              <a:defRPr sz="1300">
                <a:solidFill>
                  <a:srgbClr val="A6CE39"/>
                </a:solidFill>
                <a:latin typeface="Open Sans"/>
                <a:ea typeface="Open Sans"/>
                <a:cs typeface="Open Sans"/>
                <a:sym typeface="Open Sans"/>
              </a:defRPr>
            </a:lvl2pPr>
            <a:lvl3pPr lvl="2" rtl="0">
              <a:buNone/>
              <a:defRPr sz="1300">
                <a:solidFill>
                  <a:srgbClr val="A6CE39"/>
                </a:solidFill>
                <a:latin typeface="Open Sans"/>
                <a:ea typeface="Open Sans"/>
                <a:cs typeface="Open Sans"/>
                <a:sym typeface="Open Sans"/>
              </a:defRPr>
            </a:lvl3pPr>
            <a:lvl4pPr lvl="3" rtl="0">
              <a:buNone/>
              <a:defRPr sz="1300">
                <a:solidFill>
                  <a:srgbClr val="A6CE39"/>
                </a:solidFill>
                <a:latin typeface="Open Sans"/>
                <a:ea typeface="Open Sans"/>
                <a:cs typeface="Open Sans"/>
                <a:sym typeface="Open Sans"/>
              </a:defRPr>
            </a:lvl4pPr>
            <a:lvl5pPr lvl="4" rtl="0">
              <a:buNone/>
              <a:defRPr sz="1300">
                <a:solidFill>
                  <a:srgbClr val="A6CE39"/>
                </a:solidFill>
                <a:latin typeface="Open Sans"/>
                <a:ea typeface="Open Sans"/>
                <a:cs typeface="Open Sans"/>
                <a:sym typeface="Open Sans"/>
              </a:defRPr>
            </a:lvl5pPr>
            <a:lvl6pPr lvl="5" rtl="0">
              <a:buNone/>
              <a:defRPr sz="1300">
                <a:solidFill>
                  <a:srgbClr val="A6CE39"/>
                </a:solidFill>
                <a:latin typeface="Open Sans"/>
                <a:ea typeface="Open Sans"/>
                <a:cs typeface="Open Sans"/>
                <a:sym typeface="Open Sans"/>
              </a:defRPr>
            </a:lvl6pPr>
            <a:lvl7pPr lvl="6" rtl="0">
              <a:buNone/>
              <a:defRPr sz="1300">
                <a:solidFill>
                  <a:srgbClr val="A6CE39"/>
                </a:solidFill>
                <a:latin typeface="Open Sans"/>
                <a:ea typeface="Open Sans"/>
                <a:cs typeface="Open Sans"/>
                <a:sym typeface="Open Sans"/>
              </a:defRPr>
            </a:lvl7pPr>
            <a:lvl8pPr lvl="7" rtl="0">
              <a:buNone/>
              <a:defRPr sz="1300">
                <a:solidFill>
                  <a:srgbClr val="A6CE39"/>
                </a:solidFill>
                <a:latin typeface="Open Sans"/>
                <a:ea typeface="Open Sans"/>
                <a:cs typeface="Open Sans"/>
                <a:sym typeface="Open Sans"/>
              </a:defRPr>
            </a:lvl8pPr>
            <a:lvl9pPr lvl="8" rtl="0">
              <a:buNone/>
              <a:defRPr sz="1300">
                <a:solidFill>
                  <a:srgbClr val="A6CE39"/>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cover" type="secHead">
  <p:cSld name="SECTION_HEADER">
    <p:bg>
      <p:bgPr>
        <a:solidFill>
          <a:srgbClr val="A6CE39"/>
        </a:solidFill>
      </p:bgPr>
    </p:bg>
    <p:spTree>
      <p:nvGrpSpPr>
        <p:cNvPr id="54" name="Shape 54"/>
        <p:cNvGrpSpPr/>
        <p:nvPr/>
      </p:nvGrpSpPr>
      <p:grpSpPr>
        <a:xfrm>
          <a:off x="0" y="0"/>
          <a:ext cx="0" cy="0"/>
          <a:chOff x="0" y="0"/>
          <a:chExt cx="0" cy="0"/>
        </a:xfrm>
      </p:grpSpPr>
      <p:sp>
        <p:nvSpPr>
          <p:cNvPr id="55" name="Google Shape;55;p14"/>
          <p:cNvSpPr txBox="1"/>
          <p:nvPr>
            <p:ph type="title"/>
          </p:nvPr>
        </p:nvSpPr>
        <p:spPr>
          <a:xfrm>
            <a:off x="244400" y="1376975"/>
            <a:ext cx="8649300" cy="1695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7200"/>
              <a:buFont typeface="Open Sans"/>
              <a:buNone/>
              <a:defRPr b="1" sz="7200">
                <a:solidFill>
                  <a:srgbClr val="FFFFFF"/>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sp>
        <p:nvSpPr>
          <p:cNvPr id="58" name="Google Shape;58;p1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59" name="Google Shape;59;p1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60" name="Google Shape;60;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61" name="Shape 61"/>
        <p:cNvGrpSpPr/>
        <p:nvPr/>
      </p:nvGrpSpPr>
      <p:grpSpPr>
        <a:xfrm>
          <a:off x="0" y="0"/>
          <a:ext cx="0" cy="0"/>
          <a:chOff x="0" y="0"/>
          <a:chExt cx="0" cy="0"/>
        </a:xfrm>
      </p:grpSpPr>
      <p:sp>
        <p:nvSpPr>
          <p:cNvPr id="62" name="Google Shape;62;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63" name="Shape 63"/>
        <p:cNvGrpSpPr/>
        <p:nvPr/>
      </p:nvGrpSpPr>
      <p:grpSpPr>
        <a:xfrm>
          <a:off x="0" y="0"/>
          <a:ext cx="0" cy="0"/>
          <a:chOff x="0" y="0"/>
          <a:chExt cx="0" cy="0"/>
        </a:xfrm>
      </p:grpSpPr>
      <p:sp>
        <p:nvSpPr>
          <p:cNvPr id="64" name="Google Shape;64;p17"/>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65" name="Google Shape;65;p17"/>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66" name="Google Shape;66;p17"/>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訂版面配置">
  <p:cSld name="自訂版面配置">
    <p:spTree>
      <p:nvGrpSpPr>
        <p:cNvPr id="67" name="Shape 67"/>
        <p:cNvGrpSpPr/>
        <p:nvPr/>
      </p:nvGrpSpPr>
      <p:grpSpPr>
        <a:xfrm>
          <a:off x="0" y="0"/>
          <a:ext cx="0" cy="0"/>
          <a:chOff x="0" y="0"/>
          <a:chExt cx="0" cy="0"/>
        </a:xfrm>
      </p:grpSpPr>
      <p:sp>
        <p:nvSpPr>
          <p:cNvPr id="68" name="Google Shape;68;p18"/>
          <p:cNvSpPr txBox="1"/>
          <p:nvPr>
            <p:ph type="title"/>
          </p:nvPr>
        </p:nvSpPr>
        <p:spPr>
          <a:xfrm>
            <a:off x="628650" y="274638"/>
            <a:ext cx="7886700" cy="99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9" name="Google Shape;6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8"/>
          <p:cNvSpPr txBox="1"/>
          <p:nvPr>
            <p:ph idx="1" type="body"/>
          </p:nvPr>
        </p:nvSpPr>
        <p:spPr>
          <a:xfrm>
            <a:off x="4994276" y="1658938"/>
            <a:ext cx="2820900" cy="485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2" type="body"/>
          </p:nvPr>
        </p:nvSpPr>
        <p:spPr>
          <a:xfrm>
            <a:off x="874713" y="1658938"/>
            <a:ext cx="2820900" cy="485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72" name="Shape 7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3" name="Shape 73"/>
        <p:cNvGrpSpPr/>
        <p:nvPr/>
      </p:nvGrpSpPr>
      <p:grpSpPr>
        <a:xfrm>
          <a:off x="0" y="0"/>
          <a:ext cx="0" cy="0"/>
          <a:chOff x="0" y="0"/>
          <a:chExt cx="0" cy="0"/>
        </a:xfrm>
      </p:grpSpPr>
      <p:sp>
        <p:nvSpPr>
          <p:cNvPr id="74" name="Google Shape;74;p20"/>
          <p:cNvSpPr txBox="1"/>
          <p:nvPr/>
        </p:nvSpPr>
        <p:spPr>
          <a:xfrm>
            <a:off x="2285980" y="2487377"/>
            <a:ext cx="4572000" cy="165000"/>
          </a:xfrm>
          <a:prstGeom prst="rect">
            <a:avLst/>
          </a:prstGeom>
          <a:noFill/>
          <a:ln>
            <a:noFill/>
          </a:ln>
        </p:spPr>
        <p:txBody>
          <a:bodyPr anchorCtr="0" anchor="t" bIns="20775" lIns="41575" spcFirstLastPara="1" rIns="41575" wrap="square" tIns="20775">
            <a:spAutoFit/>
          </a:bodyPr>
          <a:lstStyle/>
          <a:p>
            <a:pPr indent="0" lvl="0" marL="0" marR="0" rtl="0" algn="l">
              <a:spcBef>
                <a:spcPts val="0"/>
              </a:spcBef>
              <a:spcAft>
                <a:spcPts val="0"/>
              </a:spcAft>
              <a:buNone/>
            </a:pPr>
            <a:r>
              <a:rPr b="0" i="0" lang="en" sz="800" u="none" cap="none" strike="noStrike">
                <a:solidFill>
                  <a:schemeClr val="dk1"/>
                </a:solidFill>
                <a:latin typeface="Calibri"/>
                <a:ea typeface="Calibri"/>
                <a:cs typeface="Calibri"/>
                <a:sym typeface="Calibri"/>
              </a:rPr>
              <a:t>:\Grafica\Presentations\Orcid\backgrounds</a:t>
            </a:r>
            <a:endParaRPr sz="600"/>
          </a:p>
        </p:txBody>
      </p:sp>
      <p:pic>
        <p:nvPicPr>
          <p:cNvPr id="75" name="Google Shape;75;p20"/>
          <p:cNvPicPr preferRelativeResize="0"/>
          <p:nvPr/>
        </p:nvPicPr>
        <p:blipFill rotWithShape="1">
          <a:blip r:embed="rId2">
            <a:alphaModFix/>
          </a:blip>
          <a:srcRect b="0" l="0" r="0" t="0"/>
          <a:stretch/>
        </p:blipFill>
        <p:spPr>
          <a:xfrm>
            <a:off x="0" y="180"/>
            <a:ext cx="9143678" cy="51433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
    <p:spTree>
      <p:nvGrpSpPr>
        <p:cNvPr id="14" name="Shape 14"/>
        <p:cNvGrpSpPr/>
        <p:nvPr/>
      </p:nvGrpSpPr>
      <p:grpSpPr>
        <a:xfrm>
          <a:off x="0" y="0"/>
          <a:ext cx="0" cy="0"/>
          <a:chOff x="0" y="0"/>
          <a:chExt cx="0" cy="0"/>
        </a:xfrm>
      </p:grpSpPr>
      <p:sp>
        <p:nvSpPr>
          <p:cNvPr id="15" name="Google Shape;1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ph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p:cSld name="CUSTOM">
    <p:bg>
      <p:bgPr>
        <a:solidFill>
          <a:srgbClr val="003449"/>
        </a:solidFill>
      </p:bgPr>
    </p:bg>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9" name="Google Shape;19;p4"/>
          <p:cNvSpPr txBox="1"/>
          <p:nvPr>
            <p:ph type="title"/>
          </p:nvPr>
        </p:nvSpPr>
        <p:spPr>
          <a:xfrm>
            <a:off x="274325" y="2241050"/>
            <a:ext cx="8442300" cy="60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
          <p:cNvSpPr txBox="1"/>
          <p:nvPr>
            <p:ph idx="1" type="subTitle"/>
          </p:nvPr>
        </p:nvSpPr>
        <p:spPr>
          <a:xfrm>
            <a:off x="464950" y="2926080"/>
            <a:ext cx="8154600" cy="2382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cover" type="secHead">
  <p:cSld name="SECTION_HEADER">
    <p:bg>
      <p:bgPr>
        <a:solidFill>
          <a:srgbClr val="A6CE39"/>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244400" y="1376975"/>
            <a:ext cx="8649300" cy="1695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7200"/>
              <a:buFont typeface="Open Sans"/>
              <a:buNone/>
              <a:defRPr b="1" sz="72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6"/>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27" name="Google Shape;27;p6"/>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28" name="Google Shape;28;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9" name="Shape 29"/>
        <p:cNvGrpSpPr/>
        <p:nvPr/>
      </p:nvGrpSpPr>
      <p:grpSpPr>
        <a:xfrm>
          <a:off x="0" y="0"/>
          <a:ext cx="0" cy="0"/>
          <a:chOff x="0" y="0"/>
          <a:chExt cx="0" cy="0"/>
        </a:xfrm>
      </p:grpSpPr>
      <p:sp>
        <p:nvSpPr>
          <p:cNvPr id="30" name="Google Shape;30;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image + Text 1">
  <p:cSld name="Side image + Text_1">
    <p:spTree>
      <p:nvGrpSpPr>
        <p:cNvPr id="31" name="Shape 31"/>
        <p:cNvGrpSpPr/>
        <p:nvPr/>
      </p:nvGrpSpPr>
      <p:grpSpPr>
        <a:xfrm>
          <a:off x="0" y="0"/>
          <a:ext cx="0" cy="0"/>
          <a:chOff x="0" y="0"/>
          <a:chExt cx="0" cy="0"/>
        </a:xfrm>
      </p:grpSpPr>
      <p:sp>
        <p:nvSpPr>
          <p:cNvPr id="32" name="Google Shape;32;p8"/>
          <p:cNvSpPr txBox="1"/>
          <p:nvPr>
            <p:ph type="title"/>
          </p:nvPr>
        </p:nvSpPr>
        <p:spPr>
          <a:xfrm>
            <a:off x="3122341" y="303977"/>
            <a:ext cx="5422800" cy="738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4000"/>
              <a:buFont typeface="Open Sans SemiBold"/>
              <a:buNone/>
              <a:defRPr b="1" i="0" sz="40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 name="Google Shape;33;p8"/>
          <p:cNvSpPr txBox="1"/>
          <p:nvPr>
            <p:ph idx="1" type="body"/>
          </p:nvPr>
        </p:nvSpPr>
        <p:spPr>
          <a:xfrm>
            <a:off x="3122613" y="1171575"/>
            <a:ext cx="5411700" cy="34290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1000"/>
              </a:spcBef>
              <a:spcAft>
                <a:spcPts val="0"/>
              </a:spcAft>
              <a:buClr>
                <a:schemeClr val="dk2"/>
              </a:buClr>
              <a:buSzPts val="3000"/>
              <a:buFont typeface="Arial"/>
              <a:buChar char="•"/>
              <a:defRPr b="0" i="0" sz="3000" u="none" cap="none" strike="noStrike">
                <a:solidFill>
                  <a:schemeClr val="dk2"/>
                </a:solidFill>
                <a:latin typeface="Open Sans"/>
                <a:ea typeface="Open Sans"/>
                <a:cs typeface="Open Sans"/>
                <a:sym typeface="Open Sans"/>
              </a:defRPr>
            </a:lvl1pPr>
            <a:lvl2pPr indent="-393700" lvl="1" marL="914400" marR="0" rtl="0" algn="l">
              <a:lnSpc>
                <a:spcPct val="100000"/>
              </a:lnSpc>
              <a:spcBef>
                <a:spcPts val="600"/>
              </a:spcBef>
              <a:spcAft>
                <a:spcPts val="0"/>
              </a:spcAft>
              <a:buClr>
                <a:schemeClr val="dk2"/>
              </a:buClr>
              <a:buSzPts val="2600"/>
              <a:buFont typeface="Arial"/>
              <a:buChar char="•"/>
              <a:defRPr b="0" i="0" sz="2600" u="none" cap="none" strike="noStrike">
                <a:solidFill>
                  <a:schemeClr val="dk2"/>
                </a:solidFill>
                <a:latin typeface="Open Sans"/>
                <a:ea typeface="Open Sans"/>
                <a:cs typeface="Open Sans"/>
                <a:sym typeface="Open Sans"/>
              </a:defRPr>
            </a:lvl2pPr>
            <a:lvl3pPr indent="-381000" lvl="2" marL="1371600" marR="0" rtl="0" algn="l">
              <a:lnSpc>
                <a:spcPct val="100000"/>
              </a:lnSpc>
              <a:spcBef>
                <a:spcPts val="600"/>
              </a:spcBef>
              <a:spcAft>
                <a:spcPts val="0"/>
              </a:spcAft>
              <a:buClr>
                <a:schemeClr val="dk2"/>
              </a:buClr>
              <a:buSzPts val="2400"/>
              <a:buFont typeface="Arial"/>
              <a:buChar char="•"/>
              <a:defRPr b="0" i="0" sz="2400" u="none" cap="none" strike="noStrike">
                <a:solidFill>
                  <a:schemeClr val="dk2"/>
                </a:solidFill>
                <a:latin typeface="Open Sans"/>
                <a:ea typeface="Open Sans"/>
                <a:cs typeface="Open Sans"/>
                <a:sym typeface="Open Sans"/>
              </a:defRPr>
            </a:lvl3pPr>
            <a:lvl4pPr indent="-381000" lvl="3" marL="1828800" marR="0" rtl="0" algn="l">
              <a:lnSpc>
                <a:spcPct val="100000"/>
              </a:lnSpc>
              <a:spcBef>
                <a:spcPts val="600"/>
              </a:spcBef>
              <a:spcAft>
                <a:spcPts val="0"/>
              </a:spcAft>
              <a:buClr>
                <a:schemeClr val="dk2"/>
              </a:buClr>
              <a:buSzPts val="2400"/>
              <a:buFont typeface="Arial"/>
              <a:buChar char="•"/>
              <a:defRPr b="0" i="0" sz="2400" u="none" cap="none" strike="noStrike">
                <a:solidFill>
                  <a:schemeClr val="dk2"/>
                </a:solidFill>
                <a:latin typeface="Open Sans"/>
                <a:ea typeface="Open Sans"/>
                <a:cs typeface="Open Sans"/>
                <a:sym typeface="Open Sans"/>
              </a:defRPr>
            </a:lvl4pPr>
            <a:lvl5pPr indent="-381000" lvl="4" marL="2286000" marR="0" rtl="0" algn="l">
              <a:lnSpc>
                <a:spcPct val="100000"/>
              </a:lnSpc>
              <a:spcBef>
                <a:spcPts val="600"/>
              </a:spcBef>
              <a:spcAft>
                <a:spcPts val="0"/>
              </a:spcAft>
              <a:buClr>
                <a:schemeClr val="dk2"/>
              </a:buClr>
              <a:buSzPts val="2400"/>
              <a:buFont typeface="Arial"/>
              <a:buChar char="•"/>
              <a:defRPr b="0" i="0" sz="2400" u="none" cap="none" strike="noStrike">
                <a:solidFill>
                  <a:schemeClr val="dk2"/>
                </a:solidFill>
                <a:latin typeface="Open Sans"/>
                <a:ea typeface="Open Sans"/>
                <a:cs typeface="Open Sans"/>
                <a:sym typeface="Open Sans"/>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8"/>
          <p:cNvSpPr/>
          <p:nvPr>
            <p:ph idx="2" type="pic"/>
          </p:nvPr>
        </p:nvSpPr>
        <p:spPr>
          <a:xfrm>
            <a:off x="0" y="0"/>
            <a:ext cx="3048000" cy="4600500"/>
          </a:xfrm>
          <a:prstGeom prst="rect">
            <a:avLst/>
          </a:prstGeom>
          <a:solidFill>
            <a:schemeClr val="lt1"/>
          </a:solidFill>
          <a:ln>
            <a:noFill/>
          </a:ln>
        </p:spPr>
        <p:txBody>
          <a:bodyPr anchorCtr="1" anchor="ctr" bIns="91425" lIns="91425" spcFirstLastPara="1" rIns="91425" wrap="square" tIns="91425">
            <a:noAutofit/>
          </a:bodyPr>
          <a:lstStyle>
            <a:lvl1pPr lvl="0" marR="0" rtl="0" algn="l">
              <a:lnSpc>
                <a:spcPct val="100000"/>
              </a:lnSpc>
              <a:spcBef>
                <a:spcPts val="1000"/>
              </a:spcBef>
              <a:spcAft>
                <a:spcPts val="0"/>
              </a:spcAft>
              <a:buClr>
                <a:schemeClr val="dk2"/>
              </a:buClr>
              <a:buSzPts val="3000"/>
              <a:buFont typeface="Arial"/>
              <a:buChar char="•"/>
              <a:defRPr b="0" i="0" sz="3000" u="none" cap="none" strike="noStrike">
                <a:solidFill>
                  <a:schemeClr val="dk2"/>
                </a:solidFill>
                <a:latin typeface="Open Sans"/>
                <a:ea typeface="Open Sans"/>
                <a:cs typeface="Open Sans"/>
                <a:sym typeface="Open Sans"/>
              </a:defRPr>
            </a:lvl1pPr>
            <a:lvl2pPr lvl="1" marR="0" rtl="0" algn="l">
              <a:lnSpc>
                <a:spcPct val="100000"/>
              </a:lnSpc>
              <a:spcBef>
                <a:spcPts val="600"/>
              </a:spcBef>
              <a:spcAft>
                <a:spcPts val="0"/>
              </a:spcAft>
              <a:buClr>
                <a:schemeClr val="dk2"/>
              </a:buClr>
              <a:buSzPts val="2600"/>
              <a:buFont typeface="Arial"/>
              <a:buChar char="•"/>
              <a:defRPr b="0" i="0" sz="2600" u="none" cap="none" strike="noStrike">
                <a:solidFill>
                  <a:schemeClr val="dk2"/>
                </a:solidFill>
                <a:latin typeface="Open Sans"/>
                <a:ea typeface="Open Sans"/>
                <a:cs typeface="Open Sans"/>
                <a:sym typeface="Open Sans"/>
              </a:defRPr>
            </a:lvl2pPr>
            <a:lvl3pPr lvl="2" marR="0" rtl="0" algn="l">
              <a:lnSpc>
                <a:spcPct val="100000"/>
              </a:lnSpc>
              <a:spcBef>
                <a:spcPts val="600"/>
              </a:spcBef>
              <a:spcAft>
                <a:spcPts val="0"/>
              </a:spcAft>
              <a:buClr>
                <a:schemeClr val="dk2"/>
              </a:buClr>
              <a:buSzPts val="2400"/>
              <a:buFont typeface="Arial"/>
              <a:buChar char="•"/>
              <a:defRPr b="0" i="0" sz="2400" u="none" cap="none" strike="noStrike">
                <a:solidFill>
                  <a:schemeClr val="dk2"/>
                </a:solidFill>
                <a:latin typeface="Open Sans"/>
                <a:ea typeface="Open Sans"/>
                <a:cs typeface="Open Sans"/>
                <a:sym typeface="Open Sans"/>
              </a:defRPr>
            </a:lvl3pPr>
            <a:lvl4pPr lvl="3" marR="0" rtl="0" algn="l">
              <a:lnSpc>
                <a:spcPct val="100000"/>
              </a:lnSpc>
              <a:spcBef>
                <a:spcPts val="600"/>
              </a:spcBef>
              <a:spcAft>
                <a:spcPts val="0"/>
              </a:spcAft>
              <a:buClr>
                <a:schemeClr val="dk2"/>
              </a:buClr>
              <a:buSzPts val="2400"/>
              <a:buFont typeface="Arial"/>
              <a:buChar char="•"/>
              <a:defRPr b="0" i="0" sz="2400" u="none" cap="none" strike="noStrike">
                <a:solidFill>
                  <a:schemeClr val="dk2"/>
                </a:solidFill>
                <a:latin typeface="Open Sans"/>
                <a:ea typeface="Open Sans"/>
                <a:cs typeface="Open Sans"/>
                <a:sym typeface="Open Sans"/>
              </a:defRPr>
            </a:lvl4pPr>
            <a:lvl5pPr lvl="4" marR="0" rtl="0" algn="l">
              <a:lnSpc>
                <a:spcPct val="100000"/>
              </a:lnSpc>
              <a:spcBef>
                <a:spcPts val="600"/>
              </a:spcBef>
              <a:spcAft>
                <a:spcPts val="0"/>
              </a:spcAft>
              <a:buClr>
                <a:schemeClr val="dk2"/>
              </a:buClr>
              <a:buSzPts val="2400"/>
              <a:buFont typeface="Arial"/>
              <a:buChar char="•"/>
              <a:defRPr b="0" i="0" sz="2400" u="none" cap="none" strike="noStrike">
                <a:solidFill>
                  <a:schemeClr val="dk2"/>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6" name="Shape 3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
  <p:cSld name="TITLE">
    <p:spTree>
      <p:nvGrpSpPr>
        <p:cNvPr id="42" name="Shape 42"/>
        <p:cNvGrpSpPr/>
        <p:nvPr/>
      </p:nvGrpSpPr>
      <p:grpSpPr>
        <a:xfrm>
          <a:off x="0" y="0"/>
          <a:ext cx="0" cy="0"/>
          <a:chOff x="0" y="0"/>
          <a:chExt cx="0" cy="0"/>
        </a:xfrm>
      </p:grpSpPr>
      <p:sp>
        <p:nvSpPr>
          <p:cNvPr id="43" name="Google Shape;43;p11"/>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11"/>
          <p:cNvSpPr txBox="1"/>
          <p:nvPr>
            <p:ph idx="2"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p:nvPr/>
        </p:nvSpPr>
        <p:spPr>
          <a:xfrm>
            <a:off x="0" y="4576225"/>
            <a:ext cx="9144000" cy="567600"/>
          </a:xfrm>
          <a:prstGeom prst="rect">
            <a:avLst/>
          </a:prstGeom>
          <a:solidFill>
            <a:srgbClr val="7FA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1"/>
          <p:cNvPicPr preferRelativeResize="0"/>
          <p:nvPr/>
        </p:nvPicPr>
        <p:blipFill>
          <a:blip r:embed="rId1">
            <a:alphaModFix/>
          </a:blip>
          <a:stretch>
            <a:fillRect/>
          </a:stretch>
        </p:blipFill>
        <p:spPr>
          <a:xfrm>
            <a:off x="274320" y="4727448"/>
            <a:ext cx="274320" cy="274320"/>
          </a:xfrm>
          <a:prstGeom prst="rect">
            <a:avLst/>
          </a:prstGeom>
          <a:noFill/>
          <a:ln>
            <a:noFill/>
          </a:ln>
        </p:spPr>
      </p:pic>
      <p:sp>
        <p:nvSpPr>
          <p:cNvPr id="9" name="Google Shape;9;p1"/>
          <p:cNvSpPr txBox="1"/>
          <p:nvPr>
            <p:ph idx="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7" name="Shape 37"/>
        <p:cNvGrpSpPr/>
        <p:nvPr/>
      </p:nvGrpSpPr>
      <p:grpSpPr>
        <a:xfrm>
          <a:off x="0" y="0"/>
          <a:ext cx="0" cy="0"/>
          <a:chOff x="0" y="0"/>
          <a:chExt cx="0" cy="0"/>
        </a:xfrm>
      </p:grpSpPr>
      <p:sp>
        <p:nvSpPr>
          <p:cNvPr id="38" name="Google Shape;3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10"/>
          <p:cNvSpPr/>
          <p:nvPr/>
        </p:nvSpPr>
        <p:spPr>
          <a:xfrm>
            <a:off x="0" y="4576225"/>
            <a:ext cx="9144000" cy="567600"/>
          </a:xfrm>
          <a:prstGeom prst="rect">
            <a:avLst/>
          </a:prstGeom>
          <a:solidFill>
            <a:srgbClr val="7FA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10"/>
          <p:cNvPicPr preferRelativeResize="0"/>
          <p:nvPr/>
        </p:nvPicPr>
        <p:blipFill>
          <a:blip r:embed="rId1">
            <a:alphaModFix/>
          </a:blip>
          <a:stretch>
            <a:fillRect/>
          </a:stretch>
        </p:blipFill>
        <p:spPr>
          <a:xfrm>
            <a:off x="274320" y="4727448"/>
            <a:ext cx="274320" cy="274320"/>
          </a:xfrm>
          <a:prstGeom prst="rect">
            <a:avLst/>
          </a:prstGeom>
          <a:noFill/>
          <a:ln>
            <a:noFill/>
          </a:ln>
        </p:spPr>
      </p:pic>
      <p:sp>
        <p:nvSpPr>
          <p:cNvPr id="41" name="Google Shape;41;p10"/>
          <p:cNvSpPr txBox="1"/>
          <p:nvPr>
            <p:ph idx="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info.orcid.org/certified-service-providers/orcid-certified-service-providers-list/"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wiki.eprints.org/w/ORCID_Support" TargetMode="External"/><Relationship Id="rId10" Type="http://schemas.openxmlformats.org/officeDocument/2006/relationships/hyperlink" Target="https://wiki.eprints.org/w/ORCID_Support" TargetMode="External"/><Relationship Id="rId13" Type="http://schemas.openxmlformats.org/officeDocument/2006/relationships/image" Target="../media/image8.png"/><Relationship Id="rId12" Type="http://schemas.openxmlformats.org/officeDocument/2006/relationships/hyperlink" Target="https://wiki.eprints.org/w/ORCID_Support" TargetMode="External"/><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hyperlink" Target="https://docs.pkp.sfu.ca/orcid/en/" TargetMode="External"/><Relationship Id="rId15" Type="http://schemas.openxmlformats.org/officeDocument/2006/relationships/hyperlink" Target="https://wiki.lyrasis.org/display/DSPACECRIS/ORCID+Integration" TargetMode="External"/><Relationship Id="rId14" Type="http://schemas.openxmlformats.org/officeDocument/2006/relationships/image" Target="../media/image12.png"/><Relationship Id="rId5" Type="http://schemas.openxmlformats.org/officeDocument/2006/relationships/hyperlink" Target="https://wiki.lyrasis.org/display/DSDOC7x/ORCID+Integration" TargetMode="External"/><Relationship Id="rId6" Type="http://schemas.openxmlformats.org/officeDocument/2006/relationships/hyperlink" Target="https://wiki.lyrasis.org/display/DSDOC7x/ORCID+Integration" TargetMode="External"/><Relationship Id="rId7" Type="http://schemas.openxmlformats.org/officeDocument/2006/relationships/hyperlink" Target="https://docs.pkp.sfu.ca/orcid/en/" TargetMode="External"/><Relationship Id="rId8" Type="http://schemas.openxmlformats.org/officeDocument/2006/relationships/hyperlink" Target="https://docs.pkp.sfu.ca/orcid/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info.orcid.org/register-a-client-application-production-member-api/" TargetMode="External"/><Relationship Id="rId4" Type="http://schemas.openxmlformats.org/officeDocument/2006/relationships/hyperlink" Target="https://info.orcid.org/documentation/integration-guide/sandbox-testing-serv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info.orcid.org/documentation/integration-guide/sandbox-testing-server/" TargetMode="External"/><Relationship Id="rId4" Type="http://schemas.openxmlformats.org/officeDocument/2006/relationships/hyperlink" Target="https://info.orcid.org/faq/integration-best-practices/" TargetMode="External"/><Relationship Id="rId5" Type="http://schemas.openxmlformats.org/officeDocument/2006/relationships/hyperlink" Target="https://info.orcid.org/documentation/integration-and-api-faq/#easy-faq-2706" TargetMode="External"/><Relationship Id="rId6" Type="http://schemas.openxmlformats.org/officeDocument/2006/relationships/hyperlink" Target="https://info.orcid.org/documentation/integration-and-api-faq/#easy-faq-271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info.orcid.org/register-a-client-application-production-member-api/" TargetMode="External"/><Relationship Id="rId4" Type="http://schemas.openxmlformats.org/officeDocument/2006/relationships/hyperlink" Target="https://info.orcid.org/documentation/integration-guide/sandbox-testing-server/" TargetMode="External"/><Relationship Id="rId5" Type="http://schemas.openxmlformats.org/officeDocument/2006/relationships/hyperlink" Target="mailto:membersupport@orcid.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hyperlink" Target="https://info.orcid.org/documentation/member-portal/member-portal-affiliation-manager-guide/" TargetMode="External"/><Relationship Id="rId5" Type="http://schemas.openxmlformats.org/officeDocument/2006/relationships/hyperlink" Target="https://info.orcid.org/documentation/integration-guide/admin-guide-to-affiliati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docs.google.com/spreadsheets/d/1S5gfaF-Y5ydBA4u2D0Q1i4NkikbY8223ovt2wd1dcx0/edit#gid=153969246" TargetMode="External"/><Relationship Id="rId4" Type="http://schemas.openxmlformats.org/officeDocument/2006/relationships/hyperlink" Target="https://info.orcid.org/affiliation-manager-production-credentials-request-form/" TargetMode="External"/><Relationship Id="rId5" Type="http://schemas.openxmlformats.org/officeDocument/2006/relationships/hyperlink" Target="https://info.orcid.org/documentation/member-portal/member-portal-affiliation-manager-gui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info.orcid.org/ufaqs/integration-best-practi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hyperlink" Target="https://info.orcid.org/documentation/workflow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hyperlink" Target="https://info.orcid.org/documentation/integration-guide/getting-started-with-your-orcid-integr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hyperlink" Target="https://info.orcid.org/outreach-resourc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info.orcid.org/orcid-enabled-systems/" TargetMode="External"/><Relationship Id="rId4" Type="http://schemas.openxmlformats.org/officeDocument/2006/relationships/hyperlink" Target="https://info.orcid.org/documentation/" TargetMode="External"/><Relationship Id="rId5" Type="http://schemas.openxmlformats.org/officeDocument/2006/relationships/hyperlink" Target="https://info.orcid.org/documentation/member-portal/member-portal-affiliation-manager-guide/" TargetMode="External"/><Relationship Id="rId6"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orcid.github.io/orcid-api-tutorial/" TargetMode="External"/><Relationship Id="rId4" Type="http://schemas.openxmlformats.org/officeDocument/2006/relationships/hyperlink" Target="https://orcid.github.io/orcid-api-tutorial/" TargetMode="External"/><Relationship Id="rId5" Type="http://schemas.openxmlformats.org/officeDocument/2006/relationships/hyperlink" Target="https://github.com/ORCID/orcid-model/blob/master/src/main/resources/record_3.0/README.md#xsds-and-current-state-all-stable" TargetMode="External"/><Relationship Id="rId6" Type="http://schemas.openxmlformats.org/officeDocument/2006/relationships/hyperlink" Target="https://info.orcid.org/documentation/api-tutorials/api-tutorial-registering-a-notification-webhoo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orcid.org/0000-0001-7460-7794" TargetMode="External"/><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49"/>
        </a:solid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274325" y="2241050"/>
            <a:ext cx="8442300" cy="601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Як моя організація інтегрується з ORCID?</a:t>
            </a:r>
            <a:endParaRPr/>
          </a:p>
        </p:txBody>
      </p:sp>
      <p:sp>
        <p:nvSpPr>
          <p:cNvPr id="81" name="Google Shape;81;p21"/>
          <p:cNvSpPr txBox="1"/>
          <p:nvPr>
            <p:ph idx="1" type="subTitle"/>
          </p:nvPr>
        </p:nvSpPr>
        <p:spPr>
          <a:xfrm>
            <a:off x="494700" y="3477855"/>
            <a:ext cx="8154600" cy="238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2 </a:t>
            </a:r>
            <a:r>
              <a:rPr lang="en"/>
              <a:t>Березень</a:t>
            </a:r>
            <a:r>
              <a:rPr lang="en"/>
              <a:t> 2023</a:t>
            </a:r>
            <a:endParaRPr/>
          </a:p>
        </p:txBody>
      </p:sp>
      <p:sp>
        <p:nvSpPr>
          <p:cNvPr id="82" name="Google Shape;82;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000"/>
              <a:buFont typeface="Open Sans SemiBold"/>
              <a:buNone/>
            </a:pPr>
            <a:r>
              <a:rPr lang="en">
                <a:solidFill>
                  <a:schemeClr val="accent2"/>
                </a:solidFill>
              </a:rPr>
              <a:t>Варіант 1: Системи сертифікованих постачальників можуть бути найшвидшим способом інтеграції ваших систем з ORCID.</a:t>
            </a:r>
            <a:endParaRPr/>
          </a:p>
        </p:txBody>
      </p:sp>
      <p:sp>
        <p:nvSpPr>
          <p:cNvPr id="163" name="Google Shape;163;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4" name="Google Shape;164;p30"/>
          <p:cNvSpPr txBox="1"/>
          <p:nvPr>
            <p:ph idx="1" type="body"/>
          </p:nvPr>
        </p:nvSpPr>
        <p:spPr>
          <a:xfrm>
            <a:off x="274325" y="1407925"/>
            <a:ext cx="8401800" cy="3013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600"/>
              </a:spcBef>
              <a:spcAft>
                <a:spcPts val="0"/>
              </a:spcAft>
              <a:buClr>
                <a:schemeClr val="accent2"/>
              </a:buClr>
              <a:buSzPts val="1800"/>
              <a:buFont typeface="Arial"/>
              <a:buChar char="●"/>
            </a:pPr>
            <a:r>
              <a:rPr lang="en" sz="1800">
                <a:solidFill>
                  <a:schemeClr val="accent2"/>
                </a:solidFill>
              </a:rPr>
              <a:t>Сертифіковані постачальники послуг ORCID відповідають найкращим практикам інтеграції з ORCID</a:t>
            </a:r>
            <a:endParaRPr sz="1800">
              <a:solidFill>
                <a:schemeClr val="accent2"/>
              </a:solidFill>
            </a:endParaRPr>
          </a:p>
          <a:p>
            <a:pPr indent="-342900" lvl="0" marL="457200" rtl="0" algn="l">
              <a:lnSpc>
                <a:spcPct val="150000"/>
              </a:lnSpc>
              <a:spcBef>
                <a:spcPts val="0"/>
              </a:spcBef>
              <a:spcAft>
                <a:spcPts val="0"/>
              </a:spcAft>
              <a:buClr>
                <a:schemeClr val="accent2"/>
              </a:buClr>
              <a:buSzPts val="1800"/>
              <a:buFont typeface="Arial"/>
              <a:buChar char="●"/>
            </a:pPr>
            <a:r>
              <a:rPr lang="en" sz="1800">
                <a:solidFill>
                  <a:schemeClr val="accent2"/>
                </a:solidFill>
              </a:rPr>
              <a:t>Йдеться про налаштування вашої системи для роботи з ORCID.</a:t>
            </a:r>
            <a:endParaRPr sz="1800">
              <a:solidFill>
                <a:schemeClr val="accent2"/>
              </a:solidFill>
            </a:endParaRPr>
          </a:p>
          <a:p>
            <a:pPr indent="-342900" lvl="0" marL="457200" rtl="0" algn="l">
              <a:lnSpc>
                <a:spcPct val="150000"/>
              </a:lnSpc>
              <a:spcBef>
                <a:spcPts val="0"/>
              </a:spcBef>
              <a:spcAft>
                <a:spcPts val="0"/>
              </a:spcAft>
              <a:buClr>
                <a:schemeClr val="accent2"/>
              </a:buClr>
              <a:buSzPts val="1800"/>
              <a:buFont typeface="Open Sans"/>
              <a:buChar char="●"/>
            </a:pPr>
            <a:r>
              <a:rPr lang="en" sz="1800">
                <a:solidFill>
                  <a:schemeClr val="accent2"/>
                </a:solidFill>
              </a:rPr>
              <a:t>Будь ласка, відвідайте нашу </a:t>
            </a:r>
            <a:r>
              <a:rPr lang="en" sz="1800" u="sng">
                <a:solidFill>
                  <a:schemeClr val="hlink"/>
                </a:solidFill>
                <a:hlinkClick r:id="rId3"/>
              </a:rPr>
              <a:t>ORCID Certified Service Providers</a:t>
            </a:r>
            <a:r>
              <a:rPr lang="en" sz="1800">
                <a:solidFill>
                  <a:schemeClr val="accent2"/>
                </a:solidFill>
              </a:rPr>
              <a:t> для отримання додаткової інформації</a:t>
            </a:r>
            <a:endParaRPr sz="1800">
              <a:solidFill>
                <a:schemeClr val="accent2"/>
              </a:solidFill>
            </a:endParaRPr>
          </a:p>
          <a:p>
            <a:pPr indent="0" lvl="0" marL="457200" rtl="0" algn="l">
              <a:lnSpc>
                <a:spcPct val="150000"/>
              </a:lnSpc>
              <a:spcBef>
                <a:spcPts val="1600"/>
              </a:spcBef>
              <a:spcAft>
                <a:spcPts val="0"/>
              </a:spcAft>
              <a:buNone/>
            </a:pPr>
            <a:r>
              <a:t/>
            </a:r>
            <a:endParaRPr sz="1800">
              <a:solidFill>
                <a:schemeClr val="accent2"/>
              </a:solidFill>
            </a:endParaRPr>
          </a:p>
          <a:p>
            <a:pPr indent="0" lvl="0" marL="0" rtl="0" algn="l">
              <a:lnSpc>
                <a:spcPct val="150000"/>
              </a:lnSpc>
              <a:spcBef>
                <a:spcPts val="1600"/>
              </a:spcBef>
              <a:spcAft>
                <a:spcPts val="0"/>
              </a:spcAft>
              <a:buNone/>
            </a:pPr>
            <a:r>
              <a:t/>
            </a:r>
            <a:endParaRPr sz="1800">
              <a:solidFill>
                <a:schemeClr val="accent2"/>
              </a:solidFill>
            </a:endParaRPr>
          </a:p>
        </p:txBody>
      </p:sp>
      <p:sp>
        <p:nvSpPr>
          <p:cNvPr id="165" name="Google Shape;165;p30"/>
          <p:cNvSpPr/>
          <p:nvPr/>
        </p:nvSpPr>
        <p:spPr>
          <a:xfrm>
            <a:off x="5419425" y="3333925"/>
            <a:ext cx="3459600" cy="1110900"/>
          </a:xfrm>
          <a:prstGeom prst="roundRect">
            <a:avLst>
              <a:gd fmla="val 16667" name="adj"/>
            </a:avLst>
          </a:prstGeom>
          <a:solidFill>
            <a:srgbClr val="EFCDCD"/>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80000"/>
              </a:lnSpc>
              <a:spcBef>
                <a:spcPts val="1600"/>
              </a:spcBef>
              <a:spcAft>
                <a:spcPts val="0"/>
              </a:spcAft>
              <a:buNone/>
            </a:pPr>
            <a:r>
              <a:rPr lang="en" sz="1800">
                <a:solidFill>
                  <a:schemeClr val="accent2"/>
                </a:solidFill>
                <a:latin typeface="Open Sans"/>
                <a:ea typeface="Open Sans"/>
                <a:cs typeface="Open Sans"/>
                <a:sym typeface="Open Sans"/>
              </a:rPr>
              <a:t>Постачальник послуг - це ваша перша контактна особа!</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DSpace 7.3 (і далі), OJS 3, ePrints, серед інших, належать до цієї категорії</a:t>
            </a:r>
            <a:endParaRPr/>
          </a:p>
        </p:txBody>
      </p:sp>
      <p:sp>
        <p:nvSpPr>
          <p:cNvPr id="171" name="Google Shape;17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2" name="Google Shape;172;p31"/>
          <p:cNvPicPr preferRelativeResize="0"/>
          <p:nvPr/>
        </p:nvPicPr>
        <p:blipFill>
          <a:blip r:embed="rId3">
            <a:alphaModFix/>
          </a:blip>
          <a:stretch>
            <a:fillRect/>
          </a:stretch>
        </p:blipFill>
        <p:spPr>
          <a:xfrm>
            <a:off x="598125" y="1896822"/>
            <a:ext cx="1545526" cy="1349875"/>
          </a:xfrm>
          <a:prstGeom prst="rect">
            <a:avLst/>
          </a:prstGeom>
          <a:noFill/>
          <a:ln>
            <a:noFill/>
          </a:ln>
        </p:spPr>
      </p:pic>
      <p:pic>
        <p:nvPicPr>
          <p:cNvPr id="173" name="Google Shape;173;p31"/>
          <p:cNvPicPr preferRelativeResize="0"/>
          <p:nvPr/>
        </p:nvPicPr>
        <p:blipFill>
          <a:blip r:embed="rId4">
            <a:alphaModFix/>
          </a:blip>
          <a:stretch>
            <a:fillRect/>
          </a:stretch>
        </p:blipFill>
        <p:spPr>
          <a:xfrm>
            <a:off x="2892522" y="1896825"/>
            <a:ext cx="1103178" cy="1349875"/>
          </a:xfrm>
          <a:prstGeom prst="rect">
            <a:avLst/>
          </a:prstGeom>
          <a:noFill/>
          <a:ln>
            <a:noFill/>
          </a:ln>
        </p:spPr>
      </p:pic>
      <p:sp>
        <p:nvSpPr>
          <p:cNvPr id="174" name="Google Shape;174;p31"/>
          <p:cNvSpPr txBox="1"/>
          <p:nvPr/>
        </p:nvSpPr>
        <p:spPr>
          <a:xfrm>
            <a:off x="263725" y="3491775"/>
            <a:ext cx="221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Open Sans"/>
                <a:ea typeface="Open Sans"/>
                <a:cs typeface="Open Sans"/>
                <a:sym typeface="Open Sans"/>
                <a:hlinkClick r:id="rId5"/>
              </a:rPr>
              <a:t>DSpace </a:t>
            </a:r>
            <a:endParaRPr/>
          </a:p>
          <a:p>
            <a:pPr indent="0" lvl="0" marL="0" rtl="0" algn="ctr">
              <a:spcBef>
                <a:spcPts val="0"/>
              </a:spcBef>
              <a:spcAft>
                <a:spcPts val="0"/>
              </a:spcAft>
              <a:buNone/>
            </a:pPr>
            <a:r>
              <a:rPr lang="en" u="sng">
                <a:solidFill>
                  <a:schemeClr val="hlink"/>
                </a:solidFill>
                <a:latin typeface="Open Sans"/>
                <a:ea typeface="Open Sans"/>
                <a:cs typeface="Open Sans"/>
                <a:sym typeface="Open Sans"/>
                <a:hlinkClick r:id="rId6"/>
              </a:rPr>
              <a:t>documentation</a:t>
            </a:r>
            <a:endParaRPr>
              <a:solidFill>
                <a:srgbClr val="062D59"/>
              </a:solidFill>
              <a:latin typeface="Open Sans"/>
              <a:ea typeface="Open Sans"/>
              <a:cs typeface="Open Sans"/>
              <a:sym typeface="Open Sans"/>
            </a:endParaRPr>
          </a:p>
        </p:txBody>
      </p:sp>
      <p:sp>
        <p:nvSpPr>
          <p:cNvPr id="175" name="Google Shape;175;p31"/>
          <p:cNvSpPr txBox="1"/>
          <p:nvPr/>
        </p:nvSpPr>
        <p:spPr>
          <a:xfrm>
            <a:off x="2336950" y="3491775"/>
            <a:ext cx="221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Open Sans"/>
                <a:ea typeface="Open Sans"/>
                <a:cs typeface="Open Sans"/>
                <a:sym typeface="Open Sans"/>
                <a:hlinkClick r:id="rId7"/>
              </a:rPr>
              <a:t>OJS</a:t>
            </a:r>
            <a:r>
              <a:rPr lang="en" u="sng">
                <a:solidFill>
                  <a:schemeClr val="hlink"/>
                </a:solidFill>
                <a:latin typeface="Open Sans"/>
                <a:ea typeface="Open Sans"/>
                <a:cs typeface="Open Sans"/>
                <a:sym typeface="Open Sans"/>
                <a:hlinkClick r:id="rId8"/>
              </a:rPr>
              <a:t> </a:t>
            </a:r>
            <a:endParaRPr/>
          </a:p>
          <a:p>
            <a:pPr indent="0" lvl="0" marL="0" rtl="0" algn="ctr">
              <a:spcBef>
                <a:spcPts val="0"/>
              </a:spcBef>
              <a:spcAft>
                <a:spcPts val="0"/>
              </a:spcAft>
              <a:buNone/>
            </a:pPr>
            <a:r>
              <a:rPr lang="en" u="sng">
                <a:solidFill>
                  <a:schemeClr val="hlink"/>
                </a:solidFill>
                <a:latin typeface="Open Sans"/>
                <a:ea typeface="Open Sans"/>
                <a:cs typeface="Open Sans"/>
                <a:sym typeface="Open Sans"/>
                <a:hlinkClick r:id="rId9"/>
              </a:rPr>
              <a:t>documentation</a:t>
            </a:r>
            <a:endParaRPr>
              <a:solidFill>
                <a:srgbClr val="062D59"/>
              </a:solidFill>
              <a:latin typeface="Open Sans"/>
              <a:ea typeface="Open Sans"/>
              <a:cs typeface="Open Sans"/>
              <a:sym typeface="Open Sans"/>
            </a:endParaRPr>
          </a:p>
        </p:txBody>
      </p:sp>
      <p:sp>
        <p:nvSpPr>
          <p:cNvPr id="176" name="Google Shape;176;p31"/>
          <p:cNvSpPr txBox="1"/>
          <p:nvPr/>
        </p:nvSpPr>
        <p:spPr>
          <a:xfrm>
            <a:off x="6613013" y="3491775"/>
            <a:ext cx="221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Open Sans"/>
                <a:ea typeface="Open Sans"/>
                <a:cs typeface="Open Sans"/>
                <a:sym typeface="Open Sans"/>
                <a:hlinkClick r:id="rId10"/>
              </a:rPr>
              <a:t>ePrints</a:t>
            </a:r>
            <a:r>
              <a:rPr lang="en" u="sng">
                <a:solidFill>
                  <a:schemeClr val="hlink"/>
                </a:solidFill>
                <a:latin typeface="Open Sans"/>
                <a:ea typeface="Open Sans"/>
                <a:cs typeface="Open Sans"/>
                <a:sym typeface="Open Sans"/>
                <a:hlinkClick r:id="rId11"/>
              </a:rPr>
              <a:t> </a:t>
            </a:r>
            <a:endParaRPr/>
          </a:p>
          <a:p>
            <a:pPr indent="0" lvl="0" marL="0" rtl="0" algn="ctr">
              <a:spcBef>
                <a:spcPts val="0"/>
              </a:spcBef>
              <a:spcAft>
                <a:spcPts val="0"/>
              </a:spcAft>
              <a:buNone/>
            </a:pPr>
            <a:r>
              <a:rPr lang="en" u="sng">
                <a:solidFill>
                  <a:schemeClr val="hlink"/>
                </a:solidFill>
                <a:latin typeface="Open Sans"/>
                <a:ea typeface="Open Sans"/>
                <a:cs typeface="Open Sans"/>
                <a:sym typeface="Open Sans"/>
                <a:hlinkClick r:id="rId12"/>
              </a:rPr>
              <a:t>documentation</a:t>
            </a:r>
            <a:endParaRPr>
              <a:solidFill>
                <a:srgbClr val="062D59"/>
              </a:solidFill>
              <a:latin typeface="Open Sans"/>
              <a:ea typeface="Open Sans"/>
              <a:cs typeface="Open Sans"/>
              <a:sym typeface="Open Sans"/>
            </a:endParaRPr>
          </a:p>
        </p:txBody>
      </p:sp>
      <p:pic>
        <p:nvPicPr>
          <p:cNvPr id="177" name="Google Shape;177;p31"/>
          <p:cNvPicPr preferRelativeResize="0"/>
          <p:nvPr/>
        </p:nvPicPr>
        <p:blipFill>
          <a:blip r:embed="rId13">
            <a:alphaModFix/>
          </a:blip>
          <a:stretch>
            <a:fillRect/>
          </a:stretch>
        </p:blipFill>
        <p:spPr>
          <a:xfrm>
            <a:off x="6653675" y="2200506"/>
            <a:ext cx="2132975" cy="742475"/>
          </a:xfrm>
          <a:prstGeom prst="rect">
            <a:avLst/>
          </a:prstGeom>
          <a:noFill/>
          <a:ln>
            <a:noFill/>
          </a:ln>
        </p:spPr>
      </p:pic>
      <p:pic>
        <p:nvPicPr>
          <p:cNvPr id="178" name="Google Shape;178;p31"/>
          <p:cNvPicPr preferRelativeResize="0"/>
          <p:nvPr/>
        </p:nvPicPr>
        <p:blipFill>
          <a:blip r:embed="rId14">
            <a:alphaModFix/>
          </a:blip>
          <a:stretch>
            <a:fillRect/>
          </a:stretch>
        </p:blipFill>
        <p:spPr>
          <a:xfrm>
            <a:off x="4607850" y="1896823"/>
            <a:ext cx="1545525" cy="1352334"/>
          </a:xfrm>
          <a:prstGeom prst="rect">
            <a:avLst/>
          </a:prstGeom>
          <a:noFill/>
          <a:ln>
            <a:noFill/>
          </a:ln>
        </p:spPr>
      </p:pic>
      <p:sp>
        <p:nvSpPr>
          <p:cNvPr id="179" name="Google Shape;179;p31"/>
          <p:cNvSpPr txBox="1"/>
          <p:nvPr/>
        </p:nvSpPr>
        <p:spPr>
          <a:xfrm>
            <a:off x="4273463" y="3491775"/>
            <a:ext cx="221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Open Sans"/>
                <a:ea typeface="Open Sans"/>
                <a:cs typeface="Open Sans"/>
                <a:sym typeface="Open Sans"/>
                <a:hlinkClick r:id="rId15"/>
              </a:rPr>
              <a:t>DSpace CRIS</a:t>
            </a:r>
            <a:endParaRPr/>
          </a:p>
          <a:p>
            <a:pPr indent="0" lvl="0" marL="0" rtl="0" algn="ctr">
              <a:spcBef>
                <a:spcPts val="0"/>
              </a:spcBef>
              <a:spcAft>
                <a:spcPts val="0"/>
              </a:spcAft>
              <a:buNone/>
            </a:pPr>
            <a:r>
              <a:rPr lang="en">
                <a:latin typeface="Open Sans"/>
                <a:ea typeface="Open Sans"/>
                <a:cs typeface="Open Sans"/>
                <a:sym typeface="Open Sans"/>
              </a:rPr>
              <a:t>documentation</a:t>
            </a:r>
            <a:endParaRPr>
              <a:solidFill>
                <a:srgbClr val="062D59"/>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000"/>
              <a:buFont typeface="Open Sans SemiBold"/>
              <a:buNone/>
            </a:pPr>
            <a:r>
              <a:rPr lang="en">
                <a:solidFill>
                  <a:schemeClr val="accent2"/>
                </a:solidFill>
              </a:rPr>
              <a:t>Варіант 2: Системи постачальників, які підтримують ORCID, також можуть бути простими!</a:t>
            </a:r>
            <a:endParaRPr/>
          </a:p>
        </p:txBody>
      </p:sp>
      <p:sp>
        <p:nvSpPr>
          <p:cNvPr id="185" name="Google Shape;185;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32"/>
          <p:cNvSpPr txBox="1"/>
          <p:nvPr>
            <p:ph idx="1" type="body"/>
          </p:nvPr>
        </p:nvSpPr>
        <p:spPr>
          <a:xfrm>
            <a:off x="274320" y="1005840"/>
            <a:ext cx="8401800" cy="3415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600"/>
              </a:spcBef>
              <a:spcAft>
                <a:spcPts val="0"/>
              </a:spcAft>
              <a:buClr>
                <a:schemeClr val="accent2"/>
              </a:buClr>
              <a:buSzPts val="1800"/>
              <a:buFont typeface="Open Sans"/>
              <a:buChar char="●"/>
            </a:pPr>
            <a:r>
              <a:rPr lang="en" sz="1800">
                <a:solidFill>
                  <a:schemeClr val="accent2"/>
                </a:solidFill>
              </a:rPr>
              <a:t>CRIS systems (e.g. PURE)  </a:t>
            </a:r>
            <a:endParaRPr sz="1800">
              <a:solidFill>
                <a:schemeClr val="accent2"/>
              </a:solidFill>
            </a:endParaRPr>
          </a:p>
          <a:p>
            <a:pPr indent="-342900" lvl="0" marL="457200" rtl="0" algn="l">
              <a:lnSpc>
                <a:spcPct val="150000"/>
              </a:lnSpc>
              <a:spcBef>
                <a:spcPts val="0"/>
              </a:spcBef>
              <a:spcAft>
                <a:spcPts val="0"/>
              </a:spcAft>
              <a:buClr>
                <a:schemeClr val="accent2"/>
              </a:buClr>
              <a:buSzPts val="1800"/>
              <a:buFont typeface="Open Sans"/>
              <a:buChar char="●"/>
            </a:pPr>
            <a:r>
              <a:rPr lang="en" sz="1800">
                <a:solidFill>
                  <a:schemeClr val="accent2"/>
                </a:solidFill>
              </a:rPr>
              <a:t>Repository systems (e.g. Dataverse, invenio)</a:t>
            </a:r>
            <a:endParaRPr sz="1800">
              <a:solidFill>
                <a:schemeClr val="accent2"/>
              </a:solidFill>
            </a:endParaRPr>
          </a:p>
          <a:p>
            <a:pPr indent="-342900" lvl="0" marL="457200" rtl="0" algn="l">
              <a:lnSpc>
                <a:spcPct val="150000"/>
              </a:lnSpc>
              <a:spcBef>
                <a:spcPts val="0"/>
              </a:spcBef>
              <a:spcAft>
                <a:spcPts val="0"/>
              </a:spcAft>
              <a:buClr>
                <a:schemeClr val="accent2"/>
              </a:buClr>
              <a:buSzPts val="1800"/>
              <a:buFont typeface="Open Sans"/>
              <a:buChar char="●"/>
            </a:pPr>
            <a:r>
              <a:rPr lang="en" sz="1800">
                <a:solidFill>
                  <a:schemeClr val="accent2"/>
                </a:solidFill>
              </a:rPr>
              <a:t>Funding systems (e.g. Symplectic Grant Tracker)</a:t>
            </a:r>
            <a:endParaRPr sz="1800">
              <a:solidFill>
                <a:schemeClr val="accent2"/>
              </a:solidFill>
            </a:endParaRPr>
          </a:p>
          <a:p>
            <a:pPr indent="-342900" lvl="0" marL="457200" rtl="0" algn="l">
              <a:lnSpc>
                <a:spcPct val="150000"/>
              </a:lnSpc>
              <a:spcBef>
                <a:spcPts val="0"/>
              </a:spcBef>
              <a:spcAft>
                <a:spcPts val="0"/>
              </a:spcAft>
              <a:buClr>
                <a:schemeClr val="accent2"/>
              </a:buClr>
              <a:buSzPts val="1800"/>
              <a:buFont typeface="Open Sans"/>
              <a:buChar char="●"/>
            </a:pPr>
            <a:r>
              <a:rPr lang="en" sz="1800">
                <a:solidFill>
                  <a:schemeClr val="accent2"/>
                </a:solidFill>
              </a:rPr>
              <a:t>Publishing systems (e.g. ManuscriptManager)</a:t>
            </a:r>
            <a:endParaRPr sz="1800">
              <a:solidFill>
                <a:schemeClr val="accent2"/>
              </a:solidFill>
            </a:endParaRPr>
          </a:p>
          <a:p>
            <a:pPr indent="0" lvl="0" marL="0" rtl="0" algn="l">
              <a:lnSpc>
                <a:spcPct val="150000"/>
              </a:lnSpc>
              <a:spcBef>
                <a:spcPts val="1600"/>
              </a:spcBef>
              <a:spcAft>
                <a:spcPts val="0"/>
              </a:spcAft>
              <a:buNone/>
            </a:pPr>
            <a:r>
              <a:t/>
            </a:r>
            <a:endParaRPr sz="1800">
              <a:solidFill>
                <a:schemeClr val="accent2"/>
              </a:solidFill>
            </a:endParaRPr>
          </a:p>
        </p:txBody>
      </p:sp>
      <p:sp>
        <p:nvSpPr>
          <p:cNvPr id="187" name="Google Shape;187;p32"/>
          <p:cNvSpPr/>
          <p:nvPr/>
        </p:nvSpPr>
        <p:spPr>
          <a:xfrm>
            <a:off x="5419425" y="3333925"/>
            <a:ext cx="3459600" cy="1110900"/>
          </a:xfrm>
          <a:prstGeom prst="roundRect">
            <a:avLst>
              <a:gd fmla="val 16667" name="adj"/>
            </a:avLst>
          </a:prstGeom>
          <a:solidFill>
            <a:srgbClr val="EFCDCD"/>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80000"/>
              </a:lnSpc>
              <a:spcBef>
                <a:spcPts val="1600"/>
              </a:spcBef>
              <a:spcAft>
                <a:spcPts val="0"/>
              </a:spcAft>
              <a:buNone/>
            </a:pPr>
            <a:r>
              <a:rPr lang="en" sz="1800">
                <a:solidFill>
                  <a:schemeClr val="accent2"/>
                </a:solidFill>
                <a:latin typeface="Open Sans"/>
                <a:ea typeface="Open Sans"/>
                <a:cs typeface="Open Sans"/>
                <a:sym typeface="Open Sans"/>
              </a:rPr>
              <a:t>Постачальник - це ваша перша контактна особа!</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Варіант 1 і 2: Інтеграція з постачальниками - Робочий процес</a:t>
            </a:r>
            <a:endParaRPr/>
          </a:p>
        </p:txBody>
      </p:sp>
      <p:sp>
        <p:nvSpPr>
          <p:cNvPr id="193" name="Google Shape;193;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33"/>
          <p:cNvSpPr/>
          <p:nvPr/>
        </p:nvSpPr>
        <p:spPr>
          <a:xfrm>
            <a:off x="4571992" y="1189775"/>
            <a:ext cx="3305700" cy="669000"/>
          </a:xfrm>
          <a:prstGeom prst="chevron">
            <a:avLst>
              <a:gd fmla="val 50000" name="adj"/>
            </a:avLst>
          </a:prstGeom>
          <a:solidFill>
            <a:srgbClr val="E5F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7FAA26"/>
                </a:solidFill>
                <a:latin typeface="Roboto"/>
                <a:ea typeface="Roboto"/>
                <a:cs typeface="Roboto"/>
                <a:sym typeface="Roboto"/>
              </a:rPr>
              <a:t>Виробництво</a:t>
            </a:r>
            <a:endParaRPr>
              <a:solidFill>
                <a:srgbClr val="7FAA26"/>
              </a:solidFill>
              <a:latin typeface="Roboto"/>
              <a:ea typeface="Roboto"/>
              <a:cs typeface="Roboto"/>
              <a:sym typeface="Roboto"/>
            </a:endParaRPr>
          </a:p>
        </p:txBody>
      </p:sp>
      <p:sp>
        <p:nvSpPr>
          <p:cNvPr id="195" name="Google Shape;195;p33"/>
          <p:cNvSpPr txBox="1"/>
          <p:nvPr/>
        </p:nvSpPr>
        <p:spPr>
          <a:xfrm>
            <a:off x="4943552" y="2007600"/>
            <a:ext cx="2562600" cy="2615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Open Sans"/>
              <a:buChar char="●"/>
            </a:pPr>
            <a:r>
              <a:rPr lang="en" sz="1100" u="sng">
                <a:solidFill>
                  <a:schemeClr val="hlink"/>
                </a:solidFill>
                <a:latin typeface="Open Sans"/>
                <a:ea typeface="Open Sans"/>
                <a:cs typeface="Open Sans"/>
                <a:sym typeface="Open Sans"/>
                <a:hlinkClick r:id="rId3"/>
              </a:rPr>
              <a:t>Запит на отримання виробничих повноважень</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Запустіть інтеграцію офіційно</a:t>
            </a:r>
            <a:endParaRPr sz="1100">
              <a:latin typeface="Open Sans"/>
              <a:ea typeface="Open Sans"/>
              <a:cs typeface="Open Sans"/>
              <a:sym typeface="Open Sans"/>
            </a:endParaRPr>
          </a:p>
        </p:txBody>
      </p:sp>
      <p:sp>
        <p:nvSpPr>
          <p:cNvPr id="196" name="Google Shape;196;p33"/>
          <p:cNvSpPr/>
          <p:nvPr/>
        </p:nvSpPr>
        <p:spPr>
          <a:xfrm>
            <a:off x="841900" y="1189764"/>
            <a:ext cx="3546900" cy="669000"/>
          </a:xfrm>
          <a:prstGeom prst="homePlate">
            <a:avLst>
              <a:gd fmla="val 50000" name="adj"/>
            </a:avLst>
          </a:prstGeom>
          <a:solidFill>
            <a:srgbClr val="7FAA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pen Sans"/>
                <a:ea typeface="Open Sans"/>
                <a:cs typeface="Open Sans"/>
                <a:sym typeface="Open Sans"/>
              </a:rPr>
              <a:t>ORCID попередньо схвалює інтеграцію</a:t>
            </a:r>
            <a:endParaRPr>
              <a:solidFill>
                <a:srgbClr val="FFFFFF"/>
              </a:solidFill>
              <a:latin typeface="Open Sans"/>
              <a:ea typeface="Open Sans"/>
              <a:cs typeface="Open Sans"/>
              <a:sym typeface="Open Sans"/>
            </a:endParaRPr>
          </a:p>
        </p:txBody>
      </p:sp>
      <p:sp>
        <p:nvSpPr>
          <p:cNvPr id="197" name="Google Shape;197;p33"/>
          <p:cNvSpPr txBox="1"/>
          <p:nvPr/>
        </p:nvSpPr>
        <p:spPr>
          <a:xfrm>
            <a:off x="662419" y="2007600"/>
            <a:ext cx="3546900" cy="2615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Команда ORCID співпрацює з системним провайдером, щоб забезпечити інтеграцію, яка відповідає найкращим практикам ORCID.</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Учасники можуть протестувати в </a:t>
            </a:r>
            <a:r>
              <a:rPr lang="en" sz="1100" u="sng">
                <a:solidFill>
                  <a:schemeClr val="hlink"/>
                </a:solidFill>
                <a:latin typeface="Open Sans"/>
                <a:ea typeface="Open Sans"/>
                <a:cs typeface="Open Sans"/>
                <a:sym typeface="Open Sans"/>
                <a:hlinkClick r:id="rId4"/>
              </a:rPr>
              <a:t>Sandbox</a:t>
            </a:r>
            <a:r>
              <a:rPr lang="en" sz="1100">
                <a:latin typeface="Open Sans"/>
                <a:ea typeface="Open Sans"/>
                <a:cs typeface="Open Sans"/>
                <a:sym typeface="Open Sans"/>
              </a:rPr>
              <a:t>, </a:t>
            </a:r>
            <a:r>
              <a:rPr lang="en" sz="1100">
                <a:latin typeface="Open Sans"/>
                <a:ea typeface="Open Sans"/>
                <a:cs typeface="Open Sans"/>
                <a:sym typeface="Open Sans"/>
              </a:rPr>
              <a:t>але це не є обов'язковим</a:t>
            </a:r>
            <a:endParaRPr sz="11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Варіант 3: Розробка власної інтеграції може зайняти більше часу та зусиль, але ми готові допомогти.</a:t>
            </a:r>
            <a:endParaRPr/>
          </a:p>
        </p:txBody>
      </p:sp>
      <p:sp>
        <p:nvSpPr>
          <p:cNvPr id="203" name="Google Shape;203;p34"/>
          <p:cNvSpPr txBox="1"/>
          <p:nvPr>
            <p:ph idx="1" type="body"/>
          </p:nvPr>
        </p:nvSpPr>
        <p:spPr>
          <a:xfrm>
            <a:off x="102600" y="1186800"/>
            <a:ext cx="8938800" cy="3227100"/>
          </a:xfrm>
          <a:prstGeom prst="rect">
            <a:avLst/>
          </a:prstGeom>
          <a:noFill/>
          <a:ln>
            <a:noFill/>
          </a:ln>
        </p:spPr>
        <p:txBody>
          <a:bodyPr anchorCtr="0" anchor="ctr" bIns="91425" lIns="91425" spcFirstLastPara="1" rIns="91425" wrap="square" tIns="91425">
            <a:noAutofit/>
          </a:bodyPr>
          <a:lstStyle/>
          <a:p>
            <a:pPr indent="-323850" lvl="0" marL="457200" marR="19050" rtl="0" algn="l">
              <a:lnSpc>
                <a:spcPct val="115000"/>
              </a:lnSpc>
              <a:spcBef>
                <a:spcPts val="0"/>
              </a:spcBef>
              <a:spcAft>
                <a:spcPts val="0"/>
              </a:spcAft>
              <a:buClr>
                <a:srgbClr val="222222"/>
              </a:buClr>
              <a:buSzPts val="1500"/>
              <a:buFont typeface="Open Sans"/>
              <a:buAutoNum type="arabicPeriod"/>
            </a:pPr>
            <a:r>
              <a:rPr lang="en" sz="1500">
                <a:solidFill>
                  <a:srgbClr val="222222"/>
                </a:solidFill>
                <a:latin typeface="Open Sans"/>
                <a:ea typeface="Open Sans"/>
                <a:cs typeface="Open Sans"/>
                <a:sym typeface="Open Sans"/>
              </a:rPr>
              <a:t>Зверніться до команди ORCID та SSTL щодо планів інтеграції</a:t>
            </a:r>
            <a:endParaRPr sz="1500">
              <a:solidFill>
                <a:srgbClr val="222222"/>
              </a:solidFill>
              <a:latin typeface="Open Sans"/>
              <a:ea typeface="Open Sans"/>
              <a:cs typeface="Open Sans"/>
              <a:sym typeface="Open Sans"/>
            </a:endParaRPr>
          </a:p>
          <a:p>
            <a:pPr indent="-323850" lvl="0" marL="457200" marR="19050" rtl="0" algn="l">
              <a:lnSpc>
                <a:spcPct val="115000"/>
              </a:lnSpc>
              <a:spcBef>
                <a:spcPts val="0"/>
              </a:spcBef>
              <a:spcAft>
                <a:spcPts val="0"/>
              </a:spcAft>
              <a:buClr>
                <a:srgbClr val="222222"/>
              </a:buClr>
              <a:buSzPts val="1500"/>
              <a:buFont typeface="Open Sans"/>
              <a:buAutoNum type="arabicPeriod"/>
            </a:pPr>
            <a:r>
              <a:rPr lang="en" sz="1500">
                <a:solidFill>
                  <a:srgbClr val="222222"/>
                </a:solidFill>
                <a:latin typeface="Open Sans"/>
                <a:ea typeface="Open Sans"/>
                <a:cs typeface="Open Sans"/>
                <a:sym typeface="Open Sans"/>
              </a:rPr>
              <a:t>Розробляйте та тестуйте свою інтеграцію, використовуючи нашу</a:t>
            </a:r>
            <a:r>
              <a:rPr lang="en" sz="1500">
                <a:solidFill>
                  <a:srgbClr val="222222"/>
                </a:solidFill>
                <a:latin typeface="Open Sans"/>
                <a:ea typeface="Open Sans"/>
                <a:cs typeface="Open Sans"/>
                <a:sym typeface="Open Sans"/>
              </a:rPr>
              <a:t> </a:t>
            </a:r>
            <a:r>
              <a:rPr lang="en" sz="1500">
                <a:solidFill>
                  <a:srgbClr val="1155CC"/>
                </a:solidFill>
                <a:uFill>
                  <a:noFill/>
                </a:uFill>
                <a:latin typeface="Open Sans"/>
                <a:ea typeface="Open Sans"/>
                <a:cs typeface="Open Sans"/>
                <a:sym typeface="Open Sans"/>
                <a:hlinkClick r:id="rId3">
                  <a:extLst>
                    <a:ext uri="{A12FA001-AC4F-418D-AE19-62706E023703}">
                      <ahyp:hlinkClr val="tx"/>
                    </a:ext>
                  </a:extLst>
                </a:hlinkClick>
              </a:rPr>
              <a:t>Sandbox Testing Server</a:t>
            </a:r>
            <a:endParaRPr sz="1500">
              <a:solidFill>
                <a:srgbClr val="222222"/>
              </a:solidFill>
              <a:latin typeface="Open Sans"/>
              <a:ea typeface="Open Sans"/>
              <a:cs typeface="Open Sans"/>
              <a:sym typeface="Open Sans"/>
            </a:endParaRPr>
          </a:p>
          <a:p>
            <a:pPr indent="-323850" lvl="0" marL="457200" marR="19050" rtl="0" algn="l">
              <a:lnSpc>
                <a:spcPct val="115000"/>
              </a:lnSpc>
              <a:spcBef>
                <a:spcPts val="0"/>
              </a:spcBef>
              <a:spcAft>
                <a:spcPts val="0"/>
              </a:spcAft>
              <a:buClr>
                <a:srgbClr val="222222"/>
              </a:buClr>
              <a:buSzPts val="1500"/>
              <a:buFont typeface="Open Sans"/>
              <a:buAutoNum type="arabicPeriod"/>
            </a:pPr>
            <a:r>
              <a:rPr lang="en" sz="1500">
                <a:solidFill>
                  <a:srgbClr val="222222"/>
                </a:solidFill>
                <a:latin typeface="Open Sans"/>
                <a:ea typeface="Open Sans"/>
                <a:cs typeface="Open Sans"/>
                <a:sym typeface="Open Sans"/>
              </a:rPr>
              <a:t>Дізнайтеся про наші </a:t>
            </a:r>
            <a:r>
              <a:rPr lang="en" sz="1500" u="sng">
                <a:solidFill>
                  <a:schemeClr val="hlink"/>
                </a:solidFill>
                <a:latin typeface="Open Sans"/>
                <a:ea typeface="Open Sans"/>
                <a:cs typeface="Open Sans"/>
                <a:sym typeface="Open Sans"/>
                <a:hlinkClick r:id="rId4"/>
              </a:rPr>
              <a:t>найкращі практики інтеграції</a:t>
            </a:r>
            <a:r>
              <a:rPr lang="en" sz="1500">
                <a:solidFill>
                  <a:srgbClr val="222222"/>
                </a:solidFill>
                <a:latin typeface="Open Sans"/>
                <a:ea typeface="Open Sans"/>
                <a:cs typeface="Open Sans"/>
                <a:sym typeface="Open Sans"/>
              </a:rPr>
              <a:t> </a:t>
            </a:r>
            <a:r>
              <a:rPr lang="en" sz="1500">
                <a:solidFill>
                  <a:srgbClr val="222222"/>
                </a:solidFill>
                <a:latin typeface="Open Sans"/>
                <a:ea typeface="Open Sans"/>
                <a:cs typeface="Open Sans"/>
                <a:sym typeface="Open Sans"/>
              </a:rPr>
              <a:t>та переконайтеся, що ваша інтеграція відповідає нашим </a:t>
            </a:r>
            <a:r>
              <a:rPr lang="en" sz="1500" u="sng">
                <a:solidFill>
                  <a:schemeClr val="hlink"/>
                </a:solidFill>
                <a:latin typeface="Open Sans"/>
                <a:ea typeface="Open Sans"/>
                <a:cs typeface="Open Sans"/>
                <a:sym typeface="Open Sans"/>
                <a:hlinkClick r:id="rId5"/>
              </a:rPr>
              <a:t>мінімальним вимогам</a:t>
            </a:r>
            <a:r>
              <a:rPr lang="en" sz="1500">
                <a:solidFill>
                  <a:srgbClr val="222222"/>
                </a:solidFill>
                <a:latin typeface="Open Sans"/>
                <a:ea typeface="Open Sans"/>
                <a:cs typeface="Open Sans"/>
                <a:sym typeface="Open Sans"/>
              </a:rPr>
              <a:t> </a:t>
            </a:r>
            <a:r>
              <a:rPr lang="en" sz="1500">
                <a:solidFill>
                  <a:srgbClr val="222222"/>
                </a:solidFill>
                <a:latin typeface="Open Sans"/>
                <a:ea typeface="Open Sans"/>
                <a:cs typeface="Open Sans"/>
                <a:sym typeface="Open Sans"/>
              </a:rPr>
              <a:t>для запуску.</a:t>
            </a:r>
            <a:r>
              <a:rPr lang="en" sz="1500">
                <a:solidFill>
                  <a:srgbClr val="222222"/>
                </a:solidFill>
                <a:latin typeface="Open Sans"/>
                <a:ea typeface="Open Sans"/>
                <a:cs typeface="Open Sans"/>
                <a:sym typeface="Open Sans"/>
              </a:rPr>
              <a:t> </a:t>
            </a:r>
            <a:endParaRPr sz="1500">
              <a:solidFill>
                <a:srgbClr val="222222"/>
              </a:solidFill>
              <a:latin typeface="Open Sans"/>
              <a:ea typeface="Open Sans"/>
              <a:cs typeface="Open Sans"/>
              <a:sym typeface="Open Sans"/>
            </a:endParaRPr>
          </a:p>
          <a:p>
            <a:pPr indent="-323850" lvl="0" marL="457200" marR="19050" rtl="0" algn="l">
              <a:lnSpc>
                <a:spcPct val="115000"/>
              </a:lnSpc>
              <a:spcBef>
                <a:spcPts val="0"/>
              </a:spcBef>
              <a:spcAft>
                <a:spcPts val="0"/>
              </a:spcAft>
              <a:buClr>
                <a:srgbClr val="222222"/>
              </a:buClr>
              <a:buSzPts val="1500"/>
              <a:buFont typeface="Open Sans"/>
              <a:buAutoNum type="arabicPeriod"/>
            </a:pPr>
            <a:r>
              <a:rPr lang="en" sz="1500">
                <a:solidFill>
                  <a:srgbClr val="222222"/>
                </a:solidFill>
                <a:latin typeface="Open Sans"/>
                <a:ea typeface="Open Sans"/>
                <a:cs typeface="Open Sans"/>
                <a:sym typeface="Open Sans"/>
              </a:rPr>
              <a:t>Заплануйте демонстрацію з нашою командою</a:t>
            </a:r>
            <a:endParaRPr sz="1500">
              <a:solidFill>
                <a:srgbClr val="222222"/>
              </a:solidFill>
              <a:latin typeface="Open Sans"/>
              <a:ea typeface="Open Sans"/>
              <a:cs typeface="Open Sans"/>
              <a:sym typeface="Open Sans"/>
            </a:endParaRPr>
          </a:p>
          <a:p>
            <a:pPr indent="-323850" lvl="0" marL="457200" marR="19050" rtl="0" algn="l">
              <a:lnSpc>
                <a:spcPct val="115000"/>
              </a:lnSpc>
              <a:spcBef>
                <a:spcPts val="0"/>
              </a:spcBef>
              <a:spcAft>
                <a:spcPts val="0"/>
              </a:spcAft>
              <a:buClr>
                <a:srgbClr val="222222"/>
              </a:buClr>
              <a:buSzPts val="1500"/>
              <a:buFont typeface="Open Sans"/>
              <a:buAutoNum type="arabicPeriod"/>
            </a:pPr>
            <a:r>
              <a:rPr lang="en" sz="1500">
                <a:solidFill>
                  <a:srgbClr val="222222"/>
                </a:solidFill>
                <a:latin typeface="Open Sans"/>
                <a:ea typeface="Open Sans"/>
                <a:cs typeface="Open Sans"/>
                <a:sym typeface="Open Sans"/>
              </a:rPr>
              <a:t>Після схвалення</a:t>
            </a:r>
            <a:r>
              <a:rPr lang="en" sz="1500">
                <a:solidFill>
                  <a:srgbClr val="222222"/>
                </a:solidFill>
                <a:latin typeface="Open Sans"/>
                <a:ea typeface="Open Sans"/>
                <a:cs typeface="Open Sans"/>
                <a:sym typeface="Open Sans"/>
              </a:rPr>
              <a:t> </a:t>
            </a:r>
            <a:r>
              <a:rPr lang="en" sz="1500" u="sng">
                <a:solidFill>
                  <a:schemeClr val="hlink"/>
                </a:solidFill>
                <a:latin typeface="Open Sans"/>
                <a:ea typeface="Open Sans"/>
                <a:cs typeface="Open Sans"/>
                <a:sym typeface="Open Sans"/>
                <a:hlinkClick r:id="rId6"/>
              </a:rPr>
              <a:t>подайте заявку на отримання облікових даних учасника API</a:t>
            </a:r>
            <a:endParaRPr sz="1500">
              <a:solidFill>
                <a:srgbClr val="222222"/>
              </a:solidFill>
              <a:latin typeface="Open Sans"/>
              <a:ea typeface="Open Sans"/>
              <a:cs typeface="Open Sans"/>
              <a:sym typeface="Open Sans"/>
            </a:endParaRPr>
          </a:p>
          <a:p>
            <a:pPr indent="-323850" lvl="0" marL="457200" marR="19050" rtl="0" algn="l">
              <a:lnSpc>
                <a:spcPct val="115000"/>
              </a:lnSpc>
              <a:spcBef>
                <a:spcPts val="0"/>
              </a:spcBef>
              <a:spcAft>
                <a:spcPts val="0"/>
              </a:spcAft>
              <a:buClr>
                <a:srgbClr val="222222"/>
              </a:buClr>
              <a:buSzPts val="1500"/>
              <a:buFont typeface="Open Sans"/>
              <a:buAutoNum type="arabicPeriod"/>
            </a:pPr>
            <a:r>
              <a:rPr lang="en" sz="1500">
                <a:solidFill>
                  <a:srgbClr val="222222"/>
                </a:solidFill>
                <a:latin typeface="Open Sans"/>
                <a:ea typeface="Open Sans"/>
                <a:cs typeface="Open Sans"/>
                <a:sym typeface="Open Sans"/>
              </a:rPr>
              <a:t>Почніть інтеграцію та спілкуйтеся зі спільнотою</a:t>
            </a:r>
            <a:endParaRPr sz="1700">
              <a:solidFill>
                <a:srgbClr val="003449"/>
              </a:solidFill>
              <a:latin typeface="Open Sans"/>
              <a:ea typeface="Open Sans"/>
              <a:cs typeface="Open Sans"/>
              <a:sym typeface="Open Sans"/>
            </a:endParaRPr>
          </a:p>
          <a:p>
            <a:pPr indent="0" lvl="0" marL="0" marR="0" rtl="0" algn="l">
              <a:lnSpc>
                <a:spcPct val="100000"/>
              </a:lnSpc>
              <a:spcBef>
                <a:spcPts val="1000"/>
              </a:spcBef>
              <a:spcAft>
                <a:spcPts val="0"/>
              </a:spcAft>
              <a:buNone/>
            </a:pPr>
            <a:r>
              <a:rPr lang="en">
                <a:solidFill>
                  <a:srgbClr val="003449"/>
                </a:solidFill>
                <a:latin typeface="Open Sans"/>
                <a:ea typeface="Open Sans"/>
                <a:cs typeface="Open Sans"/>
                <a:sym typeface="Open Sans"/>
              </a:rPr>
              <a:t>          </a:t>
            </a:r>
            <a:endParaRPr>
              <a:solidFill>
                <a:srgbClr val="003449"/>
              </a:solidFill>
              <a:latin typeface="Open Sans"/>
              <a:ea typeface="Open Sans"/>
              <a:cs typeface="Open Sans"/>
              <a:sym typeface="Open Sans"/>
            </a:endParaRPr>
          </a:p>
          <a:p>
            <a:pPr indent="0" lvl="0" marL="457200" rtl="0" algn="l">
              <a:spcBef>
                <a:spcPts val="600"/>
              </a:spcBef>
              <a:spcAft>
                <a:spcPts val="0"/>
              </a:spcAft>
              <a:buNone/>
            </a:pPr>
            <a:r>
              <a:t/>
            </a:r>
            <a:endParaRPr sz="2000"/>
          </a:p>
          <a:p>
            <a:pPr indent="0" lvl="0" marL="457200" rtl="0" algn="l">
              <a:spcBef>
                <a:spcPts val="0"/>
              </a:spcBef>
              <a:spcAft>
                <a:spcPts val="0"/>
              </a:spcAft>
              <a:buNone/>
            </a:pPr>
            <a:r>
              <a:t/>
            </a:r>
            <a:endParaRPr sz="2000"/>
          </a:p>
        </p:txBody>
      </p:sp>
      <p:sp>
        <p:nvSpPr>
          <p:cNvPr id="204" name="Google Shape;204;p34"/>
          <p:cNvSpPr/>
          <p:nvPr/>
        </p:nvSpPr>
        <p:spPr>
          <a:xfrm>
            <a:off x="5422392" y="3334512"/>
            <a:ext cx="3456300" cy="1106400"/>
          </a:xfrm>
          <a:prstGeom prst="roundRect">
            <a:avLst>
              <a:gd fmla="val 16667" name="adj"/>
            </a:avLst>
          </a:prstGeom>
          <a:solidFill>
            <a:srgbClr val="EFCDC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062D59"/>
                </a:solidFill>
                <a:latin typeface="Open Sans"/>
                <a:ea typeface="Open Sans"/>
                <a:cs typeface="Open Sans"/>
                <a:sym typeface="Open Sans"/>
              </a:rPr>
              <a:t>Ми будемо раді допомогти вам просувати вашу інтеграцію, коли вона буде запущена!</a:t>
            </a:r>
            <a:endParaRPr baseline="30000" sz="1500">
              <a:solidFill>
                <a:srgbClr val="062D59"/>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Варіант 3: Кастомні інтеграції - Робочий процес</a:t>
            </a:r>
            <a:endParaRPr/>
          </a:p>
        </p:txBody>
      </p:sp>
      <p:sp>
        <p:nvSpPr>
          <p:cNvPr id="210" name="Google Shape;210;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1" name="Google Shape;211;p35"/>
          <p:cNvSpPr/>
          <p:nvPr/>
        </p:nvSpPr>
        <p:spPr>
          <a:xfrm>
            <a:off x="5632317" y="1189775"/>
            <a:ext cx="3305700" cy="669000"/>
          </a:xfrm>
          <a:prstGeom prst="chevron">
            <a:avLst>
              <a:gd fmla="val 50000" name="adj"/>
            </a:avLst>
          </a:prstGeom>
          <a:solidFill>
            <a:srgbClr val="E5F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7FAA26"/>
                </a:solidFill>
                <a:latin typeface="Roboto"/>
                <a:ea typeface="Roboto"/>
                <a:cs typeface="Roboto"/>
                <a:sym typeface="Roboto"/>
              </a:rPr>
              <a:t>Виробництво</a:t>
            </a:r>
            <a:endParaRPr>
              <a:solidFill>
                <a:srgbClr val="7FAA26"/>
              </a:solidFill>
              <a:latin typeface="Roboto"/>
              <a:ea typeface="Roboto"/>
              <a:cs typeface="Roboto"/>
              <a:sym typeface="Roboto"/>
            </a:endParaRPr>
          </a:p>
        </p:txBody>
      </p:sp>
      <p:sp>
        <p:nvSpPr>
          <p:cNvPr id="212" name="Google Shape;212;p35"/>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Open Sans"/>
              <a:buChar char="●"/>
            </a:pPr>
            <a:r>
              <a:rPr lang="en" sz="1100" u="sng">
                <a:solidFill>
                  <a:schemeClr val="hlink"/>
                </a:solidFill>
                <a:latin typeface="Open Sans"/>
                <a:ea typeface="Open Sans"/>
                <a:cs typeface="Open Sans"/>
                <a:sym typeface="Open Sans"/>
                <a:hlinkClick r:id="rId3"/>
              </a:rPr>
              <a:t>Запит на отримання виробничих повноважень</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Запустіть інтеграцію офіційно</a:t>
            </a:r>
            <a:endParaRPr sz="1100">
              <a:latin typeface="Open Sans"/>
              <a:ea typeface="Open Sans"/>
              <a:cs typeface="Open Sans"/>
              <a:sym typeface="Open Sans"/>
            </a:endParaRPr>
          </a:p>
        </p:txBody>
      </p:sp>
      <p:sp>
        <p:nvSpPr>
          <p:cNvPr id="213" name="Google Shape;213;p35"/>
          <p:cNvSpPr/>
          <p:nvPr/>
        </p:nvSpPr>
        <p:spPr>
          <a:xfrm>
            <a:off x="0" y="1189989"/>
            <a:ext cx="3546900" cy="669000"/>
          </a:xfrm>
          <a:prstGeom prst="homePlate">
            <a:avLst>
              <a:gd fmla="val 50000" name="adj"/>
            </a:avLst>
          </a:prstGeom>
          <a:solidFill>
            <a:srgbClr val="7FAA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pen Sans"/>
                <a:ea typeface="Open Sans"/>
                <a:cs typeface="Open Sans"/>
                <a:sym typeface="Open Sans"/>
              </a:rPr>
              <a:t>Тестування в</a:t>
            </a:r>
            <a:r>
              <a:rPr lang="en">
                <a:solidFill>
                  <a:srgbClr val="FFFFFF"/>
                </a:solidFill>
                <a:latin typeface="Open Sans"/>
                <a:ea typeface="Open Sans"/>
                <a:cs typeface="Open Sans"/>
                <a:sym typeface="Open Sans"/>
              </a:rPr>
              <a:t> Sandbox</a:t>
            </a:r>
            <a:endParaRPr>
              <a:solidFill>
                <a:srgbClr val="FFFFFF"/>
              </a:solidFill>
              <a:latin typeface="Open Sans"/>
              <a:ea typeface="Open Sans"/>
              <a:cs typeface="Open Sans"/>
              <a:sym typeface="Open Sans"/>
            </a:endParaRPr>
          </a:p>
        </p:txBody>
      </p:sp>
      <p:sp>
        <p:nvSpPr>
          <p:cNvPr id="214" name="Google Shape;214;p35"/>
          <p:cNvSpPr txBox="1"/>
          <p:nvPr/>
        </p:nvSpPr>
        <p:spPr>
          <a:xfrm>
            <a:off x="655350" y="2057125"/>
            <a:ext cx="2563800" cy="2615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Open Sans"/>
              <a:buChar char="●"/>
            </a:pPr>
            <a:r>
              <a:rPr lang="en" sz="1100" u="sng">
                <a:solidFill>
                  <a:schemeClr val="hlink"/>
                </a:solidFill>
                <a:latin typeface="Open Sans"/>
                <a:ea typeface="Open Sans"/>
                <a:cs typeface="Open Sans"/>
                <a:sym typeface="Open Sans"/>
                <a:hlinkClick r:id="rId4"/>
              </a:rPr>
              <a:t>Request Sandbox credentials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Тестування в </a:t>
            </a:r>
            <a:r>
              <a:rPr lang="en" sz="1100">
                <a:latin typeface="Open Sans"/>
                <a:ea typeface="Open Sans"/>
                <a:cs typeface="Open Sans"/>
                <a:sym typeface="Open Sans"/>
              </a:rPr>
              <a:t>Sandbox </a:t>
            </a:r>
            <a:r>
              <a:rPr lang="en" sz="1100">
                <a:latin typeface="Open Sans"/>
                <a:ea typeface="Open Sans"/>
                <a:cs typeface="Open Sans"/>
                <a:sym typeface="Open Sans"/>
              </a:rPr>
              <a:t>з використанням документації</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Питання під час процесу надсилаються до SSTL або переадресовуються до ORCID, якщо вони складні </a:t>
            </a:r>
            <a:r>
              <a:rPr lang="en" sz="1100">
                <a:latin typeface="Open Sans"/>
                <a:ea typeface="Open Sans"/>
                <a:cs typeface="Open Sans"/>
                <a:sym typeface="Open Sans"/>
              </a:rPr>
              <a:t>(</a:t>
            </a:r>
            <a:r>
              <a:rPr lang="en" sz="1100" u="sng">
                <a:solidFill>
                  <a:schemeClr val="hlink"/>
                </a:solidFill>
                <a:latin typeface="Open Sans"/>
                <a:ea typeface="Open Sans"/>
                <a:cs typeface="Open Sans"/>
                <a:sym typeface="Open Sans"/>
                <a:hlinkClick r:id="rId5"/>
              </a:rPr>
              <a:t>membersupport@orcid.org</a:t>
            </a:r>
            <a:r>
              <a:rPr lang="en" sz="1100">
                <a:latin typeface="Open Sans"/>
                <a:ea typeface="Open Sans"/>
                <a:cs typeface="Open Sans"/>
                <a:sym typeface="Open Sans"/>
              </a:rPr>
              <a:t>) </a:t>
            </a:r>
            <a:endParaRPr sz="1100">
              <a:latin typeface="Open Sans"/>
              <a:ea typeface="Open Sans"/>
              <a:cs typeface="Open Sans"/>
              <a:sym typeface="Open Sans"/>
            </a:endParaRPr>
          </a:p>
        </p:txBody>
      </p:sp>
      <p:sp>
        <p:nvSpPr>
          <p:cNvPr id="215" name="Google Shape;215;p35"/>
          <p:cNvSpPr/>
          <p:nvPr/>
        </p:nvSpPr>
        <p:spPr>
          <a:xfrm>
            <a:off x="2944204" y="1189775"/>
            <a:ext cx="3305700" cy="669000"/>
          </a:xfrm>
          <a:prstGeom prst="chevron">
            <a:avLst>
              <a:gd fmla="val 50000" name="adj"/>
            </a:avLst>
          </a:prstGeom>
          <a:solidFill>
            <a:srgbClr val="A5CE3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Огляд</a:t>
            </a:r>
            <a:endParaRPr>
              <a:solidFill>
                <a:srgbClr val="FFFFFF"/>
              </a:solidFill>
              <a:latin typeface="Roboto"/>
              <a:ea typeface="Roboto"/>
              <a:cs typeface="Roboto"/>
              <a:sym typeface="Roboto"/>
            </a:endParaRPr>
          </a:p>
        </p:txBody>
      </p:sp>
      <p:sp>
        <p:nvSpPr>
          <p:cNvPr id="216" name="Google Shape;216;p35"/>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На основі контрольного списку</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Задокументовано скріншотами або скрінкастом</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Бажано мати Sandbox ORCID iD, що містить дані, додані через інтеграцію</a:t>
            </a:r>
            <a:endParaRPr sz="11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Варіант 4: Члени консорціуму мають доступ до Менеджера приєднання.</a:t>
            </a:r>
            <a:endParaRPr/>
          </a:p>
        </p:txBody>
      </p:sp>
      <p:sp>
        <p:nvSpPr>
          <p:cNvPr id="222" name="Google Shape;222;p36"/>
          <p:cNvSpPr txBox="1"/>
          <p:nvPr>
            <p:ph idx="1" type="body"/>
          </p:nvPr>
        </p:nvSpPr>
        <p:spPr>
          <a:xfrm>
            <a:off x="274325" y="943600"/>
            <a:ext cx="8472000" cy="515700"/>
          </a:xfrm>
          <a:prstGeom prst="rect">
            <a:avLst/>
          </a:prstGeom>
        </p:spPr>
        <p:txBody>
          <a:bodyPr anchorCtr="0" anchor="t" bIns="91425" lIns="91425" spcFirstLastPara="1" rIns="91425" wrap="square" tIns="91425">
            <a:noAutofit/>
          </a:bodyPr>
          <a:lstStyle/>
          <a:p>
            <a:pPr indent="0" lvl="0" marL="0" rtl="0" algn="l">
              <a:lnSpc>
                <a:spcPct val="90000"/>
              </a:lnSpc>
              <a:spcBef>
                <a:spcPts val="1600"/>
              </a:spcBef>
              <a:spcAft>
                <a:spcPts val="0"/>
              </a:spcAft>
              <a:buNone/>
            </a:pPr>
            <a:r>
              <a:rPr lang="en" sz="1600">
                <a:solidFill>
                  <a:schemeClr val="accent2"/>
                </a:solidFill>
              </a:rPr>
              <a:t>Доступні дані про приналежність (зайнятість, освіта, кваліфікація, запрошені посади, послуги та членство).</a:t>
            </a:r>
            <a:endParaRPr sz="1600"/>
          </a:p>
        </p:txBody>
      </p:sp>
      <p:sp>
        <p:nvSpPr>
          <p:cNvPr id="223" name="Google Shape;22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4" name="Google Shape;224;p36"/>
          <p:cNvPicPr preferRelativeResize="0"/>
          <p:nvPr/>
        </p:nvPicPr>
        <p:blipFill>
          <a:blip r:embed="rId3">
            <a:alphaModFix/>
          </a:blip>
          <a:stretch>
            <a:fillRect/>
          </a:stretch>
        </p:blipFill>
        <p:spPr>
          <a:xfrm>
            <a:off x="2361225" y="1745600"/>
            <a:ext cx="4298199" cy="2684276"/>
          </a:xfrm>
          <a:prstGeom prst="rect">
            <a:avLst/>
          </a:prstGeom>
          <a:noFill/>
          <a:ln cap="flat" cmpd="sng" w="9525">
            <a:solidFill>
              <a:schemeClr val="accent2"/>
            </a:solidFill>
            <a:prstDash val="solid"/>
            <a:round/>
            <a:headEnd len="sm" w="sm" type="none"/>
            <a:tailEnd len="sm" w="sm" type="none"/>
          </a:ln>
        </p:spPr>
      </p:pic>
      <p:sp>
        <p:nvSpPr>
          <p:cNvPr id="225" name="Google Shape;225;p36"/>
          <p:cNvSpPr txBox="1"/>
          <p:nvPr/>
        </p:nvSpPr>
        <p:spPr>
          <a:xfrm>
            <a:off x="687675" y="4504525"/>
            <a:ext cx="6941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Open Sans"/>
                <a:ea typeface="Open Sans"/>
                <a:cs typeface="Open Sans"/>
                <a:sym typeface="Open Sans"/>
              </a:rPr>
              <a:t>Додаткова інформація:</a:t>
            </a:r>
            <a:endParaRPr sz="1100">
              <a:solidFill>
                <a:schemeClr val="lt1"/>
              </a:solidFill>
              <a:latin typeface="Open Sans"/>
              <a:ea typeface="Open Sans"/>
              <a:cs typeface="Open Sans"/>
              <a:sym typeface="Open Sans"/>
            </a:endParaRPr>
          </a:p>
          <a:p>
            <a:pPr indent="0" lvl="0" marL="0" rtl="0" algn="l">
              <a:spcBef>
                <a:spcPts val="0"/>
              </a:spcBef>
              <a:spcAft>
                <a:spcPts val="0"/>
              </a:spcAft>
              <a:buNone/>
            </a:pPr>
            <a:r>
              <a:rPr lang="en" sz="1100" u="sng">
                <a:solidFill>
                  <a:schemeClr val="lt1"/>
                </a:solidFill>
                <a:latin typeface="Open Sans"/>
                <a:ea typeface="Open Sans"/>
                <a:cs typeface="Open Sans"/>
                <a:sym typeface="Open Sans"/>
                <a:hlinkClick r:id="rId4">
                  <a:extLst>
                    <a:ext uri="{A12FA001-AC4F-418D-AE19-62706E023703}">
                      <ahyp:hlinkClr val="tx"/>
                    </a:ext>
                  </a:extLst>
                </a:hlinkClick>
              </a:rPr>
              <a:t>https://info.orcid.org/documentation/member-portal/member-portal-affiliation-manager-guide/</a:t>
            </a:r>
            <a:r>
              <a:rPr lang="en" sz="1100">
                <a:solidFill>
                  <a:schemeClr val="lt1"/>
                </a:solidFill>
                <a:latin typeface="Open Sans"/>
                <a:ea typeface="Open Sans"/>
                <a:cs typeface="Open Sans"/>
                <a:sym typeface="Open Sans"/>
              </a:rPr>
              <a:t> &amp; </a:t>
            </a:r>
            <a:r>
              <a:rPr lang="en" sz="1100" u="sng">
                <a:solidFill>
                  <a:schemeClr val="lt1"/>
                </a:solidFill>
                <a:latin typeface="Open Sans"/>
                <a:ea typeface="Open Sans"/>
                <a:cs typeface="Open Sans"/>
                <a:sym typeface="Open Sans"/>
                <a:hlinkClick r:id="rId5">
                  <a:extLst>
                    <a:ext uri="{A12FA001-AC4F-418D-AE19-62706E023703}">
                      <ahyp:hlinkClr val="tx"/>
                    </a:ext>
                  </a:extLst>
                </a:hlinkClick>
              </a:rPr>
              <a:t>https://info.orcid.org/documentation/integration-guide/admin-guide-to-affiliations/</a:t>
            </a:r>
            <a:r>
              <a:rPr lang="en" sz="1100">
                <a:solidFill>
                  <a:schemeClr val="lt1"/>
                </a:solidFill>
                <a:latin typeface="Open Sans"/>
                <a:ea typeface="Open Sans"/>
                <a:cs typeface="Open Sans"/>
                <a:sym typeface="Open Sans"/>
              </a:rPr>
              <a:t> </a:t>
            </a:r>
            <a:endParaRPr sz="1100">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Варіант 4: Менеджер афіліації - Робочий процес</a:t>
            </a:r>
            <a:endParaRPr/>
          </a:p>
        </p:txBody>
      </p:sp>
      <p:sp>
        <p:nvSpPr>
          <p:cNvPr id="231" name="Google Shape;231;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2" name="Google Shape;232;p37"/>
          <p:cNvSpPr/>
          <p:nvPr/>
        </p:nvSpPr>
        <p:spPr>
          <a:xfrm>
            <a:off x="4571992" y="1189775"/>
            <a:ext cx="3305700" cy="669000"/>
          </a:xfrm>
          <a:prstGeom prst="chevron">
            <a:avLst>
              <a:gd fmla="val 50000" name="adj"/>
            </a:avLst>
          </a:prstGeom>
          <a:solidFill>
            <a:srgbClr val="E5F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7FAA26"/>
                </a:solidFill>
                <a:latin typeface="Roboto"/>
                <a:ea typeface="Roboto"/>
                <a:cs typeface="Roboto"/>
                <a:sym typeface="Roboto"/>
              </a:rPr>
              <a:t>Використовуйте файл CSV</a:t>
            </a:r>
            <a:endParaRPr>
              <a:solidFill>
                <a:srgbClr val="7FAA26"/>
              </a:solidFill>
              <a:latin typeface="Roboto"/>
              <a:ea typeface="Roboto"/>
              <a:cs typeface="Roboto"/>
              <a:sym typeface="Roboto"/>
            </a:endParaRPr>
          </a:p>
        </p:txBody>
      </p:sp>
      <p:sp>
        <p:nvSpPr>
          <p:cNvPr id="233" name="Google Shape;233;p37"/>
          <p:cNvSpPr txBox="1"/>
          <p:nvPr/>
        </p:nvSpPr>
        <p:spPr>
          <a:xfrm>
            <a:off x="4943552" y="2007600"/>
            <a:ext cx="2562600" cy="2615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Використовуйте доступний </a:t>
            </a:r>
            <a:r>
              <a:rPr lang="en" sz="1100" u="sng">
                <a:solidFill>
                  <a:schemeClr val="hlink"/>
                </a:solidFill>
                <a:latin typeface="Open Sans"/>
                <a:ea typeface="Open Sans"/>
                <a:cs typeface="Open Sans"/>
                <a:sym typeface="Open Sans"/>
                <a:hlinkClick r:id="rId3"/>
              </a:rPr>
              <a:t>csv шаблон</a:t>
            </a:r>
            <a:r>
              <a:rPr lang="en" sz="1100">
                <a:latin typeface="Open Sans"/>
                <a:ea typeface="Open Sans"/>
                <a:cs typeface="Open Sans"/>
                <a:sym typeface="Open Sans"/>
              </a:rPr>
              <a:t> </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Заповніть дані</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Завантажте дані</a:t>
            </a:r>
            <a:endParaRPr sz="11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100">
              <a:latin typeface="Open Sans"/>
              <a:ea typeface="Open Sans"/>
              <a:cs typeface="Open Sans"/>
              <a:sym typeface="Open Sans"/>
            </a:endParaRPr>
          </a:p>
        </p:txBody>
      </p:sp>
      <p:sp>
        <p:nvSpPr>
          <p:cNvPr id="234" name="Google Shape;234;p37"/>
          <p:cNvSpPr/>
          <p:nvPr/>
        </p:nvSpPr>
        <p:spPr>
          <a:xfrm>
            <a:off x="841900" y="1189764"/>
            <a:ext cx="3546900" cy="669000"/>
          </a:xfrm>
          <a:prstGeom prst="homePlate">
            <a:avLst>
              <a:gd fmla="val 50000" name="adj"/>
            </a:avLst>
          </a:prstGeom>
          <a:solidFill>
            <a:srgbClr val="7FAA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pen Sans"/>
                <a:ea typeface="Open Sans"/>
                <a:cs typeface="Open Sans"/>
                <a:sym typeface="Open Sans"/>
              </a:rPr>
              <a:t>Попросіть доступ і прочитайте документацію</a:t>
            </a:r>
            <a:endParaRPr>
              <a:solidFill>
                <a:srgbClr val="FFFFFF"/>
              </a:solidFill>
              <a:latin typeface="Open Sans"/>
              <a:ea typeface="Open Sans"/>
              <a:cs typeface="Open Sans"/>
              <a:sym typeface="Open Sans"/>
            </a:endParaRPr>
          </a:p>
        </p:txBody>
      </p:sp>
      <p:sp>
        <p:nvSpPr>
          <p:cNvPr id="235" name="Google Shape;235;p37"/>
          <p:cNvSpPr txBox="1"/>
          <p:nvPr/>
        </p:nvSpPr>
        <p:spPr>
          <a:xfrm>
            <a:off x="662419" y="2007600"/>
            <a:ext cx="3546900" cy="2615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Запит доступу до Порталу за допомогою </a:t>
            </a:r>
            <a:r>
              <a:rPr lang="en" sz="1100" u="sng">
                <a:solidFill>
                  <a:schemeClr val="hlink"/>
                </a:solidFill>
                <a:latin typeface="Open Sans"/>
                <a:ea typeface="Open Sans"/>
                <a:cs typeface="Open Sans"/>
                <a:sym typeface="Open Sans"/>
                <a:hlinkClick r:id="rId4"/>
              </a:rPr>
              <a:t>form</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Прочитайте</a:t>
            </a:r>
            <a:r>
              <a:rPr lang="en" sz="1100">
                <a:latin typeface="Open Sans"/>
                <a:ea typeface="Open Sans"/>
                <a:cs typeface="Open Sans"/>
                <a:sym typeface="Open Sans"/>
              </a:rPr>
              <a:t> </a:t>
            </a:r>
            <a:r>
              <a:rPr lang="en" sz="1100" u="sng">
                <a:solidFill>
                  <a:schemeClr val="hlink"/>
                </a:solidFill>
                <a:latin typeface="Open Sans"/>
                <a:ea typeface="Open Sans"/>
                <a:cs typeface="Open Sans"/>
                <a:sym typeface="Open Sans"/>
                <a:hlinkClick r:id="rId5"/>
              </a:rPr>
              <a:t>Affiliation Manager Guide</a:t>
            </a:r>
            <a:endParaRPr sz="11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Варіант 4: файл CSV</a:t>
            </a:r>
            <a:endParaRPr/>
          </a:p>
        </p:txBody>
      </p:sp>
      <p:pic>
        <p:nvPicPr>
          <p:cNvPr id="241" name="Google Shape;241;p38"/>
          <p:cNvPicPr preferRelativeResize="0"/>
          <p:nvPr/>
        </p:nvPicPr>
        <p:blipFill>
          <a:blip r:embed="rId3">
            <a:alphaModFix/>
          </a:blip>
          <a:stretch>
            <a:fillRect/>
          </a:stretch>
        </p:blipFill>
        <p:spPr>
          <a:xfrm>
            <a:off x="142825" y="1429063"/>
            <a:ext cx="8858327" cy="19168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244400" y="1072175"/>
            <a:ext cx="8649300" cy="169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300">
                <a:solidFill>
                  <a:schemeClr val="lt1"/>
                </a:solidFill>
              </a:rPr>
              <a:t>Впровадження найкращих практик може зробити вашу інтеграцію з ORCID більш корисною для всіх у вашій організації.</a:t>
            </a:r>
            <a:endParaRPr b="1" sz="4300">
              <a:solidFill>
                <a:schemeClr val="lt1"/>
              </a:solidFill>
              <a:latin typeface="Open Sans"/>
              <a:ea typeface="Open Sans"/>
              <a:cs typeface="Open Sans"/>
              <a:sym typeface="Open Sans"/>
            </a:endParaRPr>
          </a:p>
        </p:txBody>
      </p:sp>
      <p:sp>
        <p:nvSpPr>
          <p:cNvPr id="247" name="Google Shape;247;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2"/>
          <p:cNvSpPr txBox="1"/>
          <p:nvPr>
            <p:ph type="title"/>
          </p:nvPr>
        </p:nvSpPr>
        <p:spPr>
          <a:xfrm>
            <a:off x="247350" y="875850"/>
            <a:ext cx="8649300" cy="1695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500">
                <a:solidFill>
                  <a:schemeClr val="lt1"/>
                </a:solidFill>
              </a:rPr>
              <a:t>Disclaimer:</a:t>
            </a:r>
            <a:endParaRPr sz="2500">
              <a:solidFill>
                <a:schemeClr val="lt1"/>
              </a:solidFill>
            </a:endParaRPr>
          </a:p>
          <a:p>
            <a:pPr indent="0" lvl="0" marL="0" rtl="0" algn="ctr">
              <a:spcBef>
                <a:spcPts val="0"/>
              </a:spcBef>
              <a:spcAft>
                <a:spcPts val="0"/>
              </a:spcAft>
              <a:buNone/>
            </a:pPr>
            <a:r>
              <a:rPr b="0" lang="en" sz="2500">
                <a:solidFill>
                  <a:schemeClr val="lt1"/>
                </a:solidFill>
              </a:rPr>
              <a:t>Я не володію українською мовою і використовував "Deepl" для перекладу текстів цієї презентації.</a:t>
            </a:r>
            <a:endParaRPr b="0" sz="2500">
              <a:solidFill>
                <a:schemeClr val="lt1"/>
              </a:solidFill>
            </a:endParaRPr>
          </a:p>
          <a:p>
            <a:pPr indent="0" lvl="0" marL="0" rtl="0" algn="ctr">
              <a:spcBef>
                <a:spcPts val="0"/>
              </a:spcBef>
              <a:spcAft>
                <a:spcPts val="0"/>
              </a:spcAft>
              <a:buNone/>
            </a:pPr>
            <a:r>
              <a:rPr b="0" lang="en" sz="2500">
                <a:solidFill>
                  <a:schemeClr val="lt1"/>
                </a:solidFill>
              </a:rPr>
              <a:t>Будь ласка, вибачте, якщо є граматичні помилки.</a:t>
            </a:r>
            <a:endParaRPr b="0" sz="2500">
              <a:solidFill>
                <a:schemeClr val="lt1"/>
              </a:solidFill>
            </a:endParaRPr>
          </a:p>
          <a:p>
            <a:pPr indent="0" lvl="0" marL="0" rtl="0" algn="ctr">
              <a:spcBef>
                <a:spcPts val="0"/>
              </a:spcBef>
              <a:spcAft>
                <a:spcPts val="0"/>
              </a:spcAft>
              <a:buNone/>
            </a:pPr>
            <a:r>
              <a:rPr b="0" lang="en" sz="2500">
                <a:solidFill>
                  <a:schemeClr val="lt1"/>
                </a:solidFill>
              </a:rPr>
              <a:t>Деякі тексти подано англійською мовою, щоб полегшити розуміння та уникнути проблем з перекладом.</a:t>
            </a:r>
            <a:endParaRPr b="0" sz="2500">
              <a:solidFill>
                <a:schemeClr val="lt1"/>
              </a:solidFill>
            </a:endParaRPr>
          </a:p>
          <a:p>
            <a:pPr indent="0" lvl="0" marL="0" rtl="0" algn="ctr">
              <a:spcBef>
                <a:spcPts val="0"/>
              </a:spcBef>
              <a:spcAft>
                <a:spcPts val="0"/>
              </a:spcAft>
              <a:buNone/>
            </a:pPr>
            <a:r>
              <a:rPr b="0" lang="en" sz="2500">
                <a:solidFill>
                  <a:schemeClr val="lt1"/>
                </a:solidFill>
              </a:rPr>
              <a:t>Щиро дякую!</a:t>
            </a:r>
            <a:endParaRPr b="0" sz="2500">
              <a:solidFill>
                <a:schemeClr val="lt1"/>
              </a:solidFill>
            </a:endParaRPr>
          </a:p>
          <a:p>
            <a:pPr indent="0" lvl="0" marL="0" rtl="0" algn="l">
              <a:spcBef>
                <a:spcPts val="0"/>
              </a:spcBef>
              <a:spcAft>
                <a:spcPts val="0"/>
              </a:spcAft>
              <a:buNone/>
            </a:pPr>
            <a:r>
              <a:t/>
            </a:r>
            <a:endParaRPr b="0" sz="2500">
              <a:solidFill>
                <a:schemeClr val="lt1"/>
              </a:solidFill>
            </a:endParaRPr>
          </a:p>
        </p:txBody>
      </p:sp>
      <p:sp>
        <p:nvSpPr>
          <p:cNvPr id="88" name="Google Shape;88;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p:nvPr/>
        </p:nvSpPr>
        <p:spPr>
          <a:xfrm>
            <a:off x="813950" y="0"/>
            <a:ext cx="1021500" cy="4584600"/>
          </a:xfrm>
          <a:prstGeom prst="rect">
            <a:avLst/>
          </a:prstGeom>
          <a:solidFill>
            <a:srgbClr val="7FAA26"/>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3" name="Google Shape;253;p40"/>
          <p:cNvSpPr txBox="1"/>
          <p:nvPr/>
        </p:nvSpPr>
        <p:spPr>
          <a:xfrm>
            <a:off x="1139131" y="328362"/>
            <a:ext cx="2994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1</a:t>
            </a:r>
            <a:endParaRPr sz="500">
              <a:latin typeface="Open Sans"/>
              <a:ea typeface="Open Sans"/>
              <a:cs typeface="Open Sans"/>
              <a:sym typeface="Open Sans"/>
            </a:endParaRPr>
          </a:p>
        </p:txBody>
      </p:sp>
      <p:sp>
        <p:nvSpPr>
          <p:cNvPr id="254" name="Google Shape;254;p40"/>
          <p:cNvSpPr txBox="1"/>
          <p:nvPr/>
        </p:nvSpPr>
        <p:spPr>
          <a:xfrm>
            <a:off x="2159750" y="540925"/>
            <a:ext cx="2271900" cy="4041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Налаштуйте користувацький досвід</a:t>
            </a:r>
            <a:endParaRPr b="1" sz="1200">
              <a:solidFill>
                <a:schemeClr val="dk2"/>
              </a:solidFill>
              <a:latin typeface="Open Sans"/>
              <a:ea typeface="Open Sans"/>
              <a:cs typeface="Open Sans"/>
              <a:sym typeface="Open Sans"/>
            </a:endParaRPr>
          </a:p>
        </p:txBody>
      </p:sp>
      <p:sp>
        <p:nvSpPr>
          <p:cNvPr id="255" name="Google Shape;255;p40"/>
          <p:cNvSpPr txBox="1"/>
          <p:nvPr/>
        </p:nvSpPr>
        <p:spPr>
          <a:xfrm>
            <a:off x="1121630" y="1417783"/>
            <a:ext cx="4209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2</a:t>
            </a:r>
            <a:endParaRPr sz="500">
              <a:latin typeface="Open Sans"/>
              <a:ea typeface="Open Sans"/>
              <a:cs typeface="Open Sans"/>
              <a:sym typeface="Open Sans"/>
            </a:endParaRPr>
          </a:p>
        </p:txBody>
      </p:sp>
      <p:sp>
        <p:nvSpPr>
          <p:cNvPr id="256" name="Google Shape;256;p40"/>
          <p:cNvSpPr txBox="1"/>
          <p:nvPr/>
        </p:nvSpPr>
        <p:spPr>
          <a:xfrm>
            <a:off x="2182570" y="1339506"/>
            <a:ext cx="2191200" cy="7734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Забезпечте робочий процес для користувачів, якщо вони відмовлять вам у доступі до системи</a:t>
            </a:r>
            <a:endParaRPr b="1" sz="1200">
              <a:solidFill>
                <a:schemeClr val="dk2"/>
              </a:solidFill>
              <a:latin typeface="Open Sans"/>
              <a:ea typeface="Open Sans"/>
              <a:cs typeface="Open Sans"/>
              <a:sym typeface="Open Sans"/>
            </a:endParaRPr>
          </a:p>
        </p:txBody>
      </p:sp>
      <p:sp>
        <p:nvSpPr>
          <p:cNvPr id="257" name="Google Shape;257;p40"/>
          <p:cNvSpPr txBox="1"/>
          <p:nvPr/>
        </p:nvSpPr>
        <p:spPr>
          <a:xfrm>
            <a:off x="1100172" y="2507205"/>
            <a:ext cx="4422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3</a:t>
            </a:r>
            <a:endParaRPr sz="500">
              <a:latin typeface="Open Sans"/>
              <a:ea typeface="Open Sans"/>
              <a:cs typeface="Open Sans"/>
              <a:sym typeface="Open Sans"/>
            </a:endParaRPr>
          </a:p>
        </p:txBody>
      </p:sp>
      <p:sp>
        <p:nvSpPr>
          <p:cNvPr id="258" name="Google Shape;258;p40"/>
          <p:cNvSpPr txBox="1"/>
          <p:nvPr/>
        </p:nvSpPr>
        <p:spPr>
          <a:xfrm>
            <a:off x="2159745" y="2546384"/>
            <a:ext cx="2120400" cy="9582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Надайте користувачам можливість видалити свій ідентифікатор ORCID та дані з вашої системи</a:t>
            </a:r>
            <a:endParaRPr sz="1200">
              <a:latin typeface="Open Sans"/>
              <a:ea typeface="Open Sans"/>
              <a:cs typeface="Open Sans"/>
              <a:sym typeface="Open Sans"/>
            </a:endParaRPr>
          </a:p>
        </p:txBody>
      </p:sp>
      <p:sp>
        <p:nvSpPr>
          <p:cNvPr id="259" name="Google Shape;259;p40"/>
          <p:cNvSpPr txBox="1"/>
          <p:nvPr/>
        </p:nvSpPr>
        <p:spPr>
          <a:xfrm>
            <a:off x="1055560" y="3596626"/>
            <a:ext cx="4869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4</a:t>
            </a:r>
            <a:endParaRPr sz="500">
              <a:latin typeface="Open Sans"/>
              <a:ea typeface="Open Sans"/>
              <a:cs typeface="Open Sans"/>
              <a:sym typeface="Open Sans"/>
            </a:endParaRPr>
          </a:p>
        </p:txBody>
      </p:sp>
      <p:sp>
        <p:nvSpPr>
          <p:cNvPr id="260" name="Google Shape;260;p40"/>
          <p:cNvSpPr txBox="1"/>
          <p:nvPr/>
        </p:nvSpPr>
        <p:spPr>
          <a:xfrm>
            <a:off x="2159745" y="3753238"/>
            <a:ext cx="2120400" cy="5889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Оновлюйте додані елементи, коли потрібні виправлення</a:t>
            </a:r>
            <a:endParaRPr sz="1200">
              <a:latin typeface="Open Sans"/>
              <a:ea typeface="Open Sans"/>
              <a:cs typeface="Open Sans"/>
              <a:sym typeface="Open Sans"/>
            </a:endParaRPr>
          </a:p>
        </p:txBody>
      </p:sp>
      <p:sp>
        <p:nvSpPr>
          <p:cNvPr id="261" name="Google Shape;261;p40"/>
          <p:cNvSpPr/>
          <p:nvPr/>
        </p:nvSpPr>
        <p:spPr>
          <a:xfrm>
            <a:off x="5013825" y="100"/>
            <a:ext cx="1021500" cy="4584600"/>
          </a:xfrm>
          <a:prstGeom prst="rect">
            <a:avLst/>
          </a:prstGeom>
          <a:solidFill>
            <a:srgbClr val="7FAA26"/>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2" name="Google Shape;262;p40"/>
          <p:cNvSpPr txBox="1"/>
          <p:nvPr/>
        </p:nvSpPr>
        <p:spPr>
          <a:xfrm>
            <a:off x="5271823" y="328362"/>
            <a:ext cx="4704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5</a:t>
            </a:r>
            <a:endParaRPr sz="500">
              <a:latin typeface="Open Sans"/>
              <a:ea typeface="Open Sans"/>
              <a:cs typeface="Open Sans"/>
              <a:sym typeface="Open Sans"/>
            </a:endParaRPr>
          </a:p>
        </p:txBody>
      </p:sp>
      <p:sp>
        <p:nvSpPr>
          <p:cNvPr id="263" name="Google Shape;263;p40"/>
          <p:cNvSpPr txBox="1"/>
          <p:nvPr/>
        </p:nvSpPr>
        <p:spPr>
          <a:xfrm>
            <a:off x="6345555" y="197575"/>
            <a:ext cx="2271900" cy="13275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Надавайте користувачам описові повідомлення про помилки та контакт для зв'язку зі службою підтримки, якщо взаємодія йде не так, як очікувалося</a:t>
            </a:r>
            <a:endParaRPr sz="1200">
              <a:latin typeface="Open Sans"/>
              <a:ea typeface="Open Sans"/>
              <a:cs typeface="Open Sans"/>
              <a:sym typeface="Open Sans"/>
            </a:endParaRPr>
          </a:p>
        </p:txBody>
      </p:sp>
      <p:sp>
        <p:nvSpPr>
          <p:cNvPr id="264" name="Google Shape;264;p40"/>
          <p:cNvSpPr txBox="1"/>
          <p:nvPr/>
        </p:nvSpPr>
        <p:spPr>
          <a:xfrm>
            <a:off x="5280293" y="1417783"/>
            <a:ext cx="4620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6</a:t>
            </a:r>
            <a:endParaRPr sz="500">
              <a:latin typeface="Open Sans"/>
              <a:ea typeface="Open Sans"/>
              <a:cs typeface="Open Sans"/>
              <a:sym typeface="Open Sans"/>
            </a:endParaRPr>
          </a:p>
        </p:txBody>
      </p:sp>
      <p:sp>
        <p:nvSpPr>
          <p:cNvPr id="265" name="Google Shape;265;p40"/>
          <p:cNvSpPr txBox="1"/>
          <p:nvPr/>
        </p:nvSpPr>
        <p:spPr>
          <a:xfrm>
            <a:off x="6345556" y="1682891"/>
            <a:ext cx="2271900" cy="4041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Покажіть свій логотип учасника ORCID</a:t>
            </a:r>
            <a:endParaRPr b="1" sz="1200">
              <a:solidFill>
                <a:schemeClr val="dk2"/>
              </a:solidFill>
              <a:latin typeface="Open Sans"/>
              <a:ea typeface="Open Sans"/>
              <a:cs typeface="Open Sans"/>
              <a:sym typeface="Open Sans"/>
            </a:endParaRPr>
          </a:p>
        </p:txBody>
      </p:sp>
      <p:sp>
        <p:nvSpPr>
          <p:cNvPr id="266" name="Google Shape;266;p40"/>
          <p:cNvSpPr txBox="1"/>
          <p:nvPr/>
        </p:nvSpPr>
        <p:spPr>
          <a:xfrm>
            <a:off x="5343540" y="2507205"/>
            <a:ext cx="3987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7</a:t>
            </a:r>
            <a:endParaRPr sz="500">
              <a:latin typeface="Open Sans"/>
              <a:ea typeface="Open Sans"/>
              <a:cs typeface="Open Sans"/>
              <a:sym typeface="Open Sans"/>
            </a:endParaRPr>
          </a:p>
        </p:txBody>
      </p:sp>
      <p:sp>
        <p:nvSpPr>
          <p:cNvPr id="267" name="Google Shape;267;p40"/>
          <p:cNvSpPr txBox="1"/>
          <p:nvPr/>
        </p:nvSpPr>
        <p:spPr>
          <a:xfrm>
            <a:off x="6345556" y="2537847"/>
            <a:ext cx="2271900" cy="9582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Створіть послідовний користувацький досвід, асоціюючи піктограму iD з надійним процесом підтвердження</a:t>
            </a:r>
            <a:endParaRPr sz="1200">
              <a:latin typeface="Open Sans"/>
              <a:ea typeface="Open Sans"/>
              <a:cs typeface="Open Sans"/>
              <a:sym typeface="Open Sans"/>
            </a:endParaRPr>
          </a:p>
        </p:txBody>
      </p:sp>
      <p:sp>
        <p:nvSpPr>
          <p:cNvPr id="268" name="Google Shape;268;p40"/>
          <p:cNvSpPr txBox="1"/>
          <p:nvPr/>
        </p:nvSpPr>
        <p:spPr>
          <a:xfrm>
            <a:off x="5273517" y="3596626"/>
            <a:ext cx="468900" cy="834900"/>
          </a:xfrm>
          <a:prstGeom prst="rect">
            <a:avLst/>
          </a:prstGeom>
          <a:noFill/>
          <a:ln>
            <a:noFill/>
          </a:ln>
        </p:spPr>
        <p:txBody>
          <a:bodyPr anchorCtr="0" anchor="ctr" bIns="17150" lIns="34300" spcFirstLastPara="1" rIns="34300" wrap="square" tIns="17150">
            <a:spAutoFit/>
          </a:bodyPr>
          <a:lstStyle/>
          <a:p>
            <a:pPr indent="0" lvl="0" marL="0" marR="0" rtl="0" algn="r">
              <a:spcBef>
                <a:spcPts val="0"/>
              </a:spcBef>
              <a:spcAft>
                <a:spcPts val="0"/>
              </a:spcAft>
              <a:buNone/>
            </a:pPr>
            <a:r>
              <a:rPr b="1" lang="en" sz="5200">
                <a:solidFill>
                  <a:schemeClr val="lt1"/>
                </a:solidFill>
                <a:latin typeface="Open Sans"/>
                <a:ea typeface="Open Sans"/>
                <a:cs typeface="Open Sans"/>
                <a:sym typeface="Open Sans"/>
              </a:rPr>
              <a:t>8</a:t>
            </a:r>
            <a:endParaRPr sz="500">
              <a:latin typeface="Open Sans"/>
              <a:ea typeface="Open Sans"/>
              <a:cs typeface="Open Sans"/>
              <a:sym typeface="Open Sans"/>
            </a:endParaRPr>
          </a:p>
        </p:txBody>
      </p:sp>
      <p:sp>
        <p:nvSpPr>
          <p:cNvPr id="269" name="Google Shape;269;p40"/>
          <p:cNvSpPr txBox="1"/>
          <p:nvPr/>
        </p:nvSpPr>
        <p:spPr>
          <a:xfrm>
            <a:off x="6345555" y="3708469"/>
            <a:ext cx="2191200" cy="5889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dk2"/>
                </a:solidFill>
                <a:latin typeface="Open Sans"/>
                <a:ea typeface="Open Sans"/>
                <a:cs typeface="Open Sans"/>
                <a:sym typeface="Open Sans"/>
              </a:rPr>
              <a:t>Використовуйте токен доступу для перевірки наявних дозволів</a:t>
            </a:r>
            <a:endParaRPr sz="1200">
              <a:latin typeface="Open Sans"/>
              <a:ea typeface="Open Sans"/>
              <a:cs typeface="Open Sans"/>
              <a:sym typeface="Open Sans"/>
            </a:endParaRPr>
          </a:p>
        </p:txBody>
      </p:sp>
      <p:sp>
        <p:nvSpPr>
          <p:cNvPr id="270" name="Google Shape;270;p40"/>
          <p:cNvSpPr txBox="1"/>
          <p:nvPr/>
        </p:nvSpPr>
        <p:spPr>
          <a:xfrm>
            <a:off x="785350" y="4655325"/>
            <a:ext cx="5560200" cy="4002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Open Sans"/>
                <a:ea typeface="Open Sans"/>
                <a:cs typeface="Open Sans"/>
                <a:sym typeface="Open Sans"/>
              </a:rPr>
              <a:t>Більше інформації</a:t>
            </a:r>
            <a:r>
              <a:rPr lang="en" sz="1000">
                <a:solidFill>
                  <a:schemeClr val="lt1"/>
                </a:solidFill>
                <a:latin typeface="Open Sans"/>
                <a:ea typeface="Open Sans"/>
                <a:cs typeface="Open Sans"/>
                <a:sym typeface="Open Sans"/>
              </a:rPr>
              <a:t>: </a:t>
            </a:r>
            <a:r>
              <a:rPr lang="en" sz="1000" u="sng">
                <a:solidFill>
                  <a:schemeClr val="lt1"/>
                </a:solidFill>
                <a:latin typeface="Open Sans"/>
                <a:ea typeface="Open Sans"/>
                <a:cs typeface="Open Sans"/>
                <a:sym typeface="Open Sans"/>
                <a:hlinkClick r:id="rId3">
                  <a:extLst>
                    <a:ext uri="{A12FA001-AC4F-418D-AE19-62706E023703}">
                      <ahyp:hlinkClr val="tx"/>
                    </a:ext>
                  </a:extLst>
                </a:hlinkClick>
              </a:rPr>
              <a:t>https://info.orcid.org/ufaqs/integration-best-practices/</a:t>
            </a: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244400" y="1376975"/>
            <a:ext cx="8649300" cy="169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500">
                <a:solidFill>
                  <a:schemeClr val="lt1"/>
                </a:solidFill>
              </a:rPr>
              <a:t>Успішні підходи до інтеграції ORCID</a:t>
            </a:r>
            <a:endParaRPr b="1" sz="4500">
              <a:solidFill>
                <a:schemeClr val="lt1"/>
              </a:solidFill>
              <a:latin typeface="Open Sans"/>
              <a:ea typeface="Open Sans"/>
              <a:cs typeface="Open Sans"/>
              <a:sym typeface="Open Sans"/>
            </a:endParaRPr>
          </a:p>
        </p:txBody>
      </p:sp>
      <p:sp>
        <p:nvSpPr>
          <p:cNvPr id="276" name="Google Shape;276;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p:nvPr/>
        </p:nvSpPr>
        <p:spPr>
          <a:xfrm>
            <a:off x="1032158" y="1793173"/>
            <a:ext cx="2244000" cy="390000"/>
          </a:xfrm>
          <a:prstGeom prst="roundRect">
            <a:avLst>
              <a:gd fmla="val 16667" name="adj"/>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282" name="Google Shape;282;p42"/>
          <p:cNvSpPr txBox="1"/>
          <p:nvPr/>
        </p:nvSpPr>
        <p:spPr>
          <a:xfrm>
            <a:off x="1032155" y="1869971"/>
            <a:ext cx="1023300" cy="234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1300">
                <a:solidFill>
                  <a:schemeClr val="lt1"/>
                </a:solidFill>
                <a:latin typeface="Open Sans"/>
                <a:ea typeface="Open Sans"/>
                <a:cs typeface="Open Sans"/>
                <a:sym typeface="Open Sans"/>
              </a:rPr>
              <a:t>PLAN</a:t>
            </a:r>
            <a:endParaRPr sz="900">
              <a:latin typeface="Open Sans"/>
              <a:ea typeface="Open Sans"/>
              <a:cs typeface="Open Sans"/>
              <a:sym typeface="Open Sans"/>
            </a:endParaRPr>
          </a:p>
        </p:txBody>
      </p:sp>
      <p:sp>
        <p:nvSpPr>
          <p:cNvPr id="283" name="Google Shape;283;p42"/>
          <p:cNvSpPr/>
          <p:nvPr/>
        </p:nvSpPr>
        <p:spPr>
          <a:xfrm>
            <a:off x="3276320" y="1259329"/>
            <a:ext cx="2244000" cy="390000"/>
          </a:xfrm>
          <a:prstGeom prst="roundRect">
            <a:avLst>
              <a:gd fmla="val 16667" name="adj"/>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284" name="Google Shape;284;p42"/>
          <p:cNvSpPr txBox="1"/>
          <p:nvPr/>
        </p:nvSpPr>
        <p:spPr>
          <a:xfrm>
            <a:off x="3400896" y="1337014"/>
            <a:ext cx="1228800" cy="234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1300">
                <a:solidFill>
                  <a:schemeClr val="lt1"/>
                </a:solidFill>
                <a:latin typeface="Open Sans"/>
                <a:ea typeface="Open Sans"/>
                <a:cs typeface="Open Sans"/>
                <a:sym typeface="Open Sans"/>
              </a:rPr>
              <a:t>INTEGRATE</a:t>
            </a:r>
            <a:endParaRPr sz="900">
              <a:latin typeface="Open Sans"/>
              <a:ea typeface="Open Sans"/>
              <a:cs typeface="Open Sans"/>
              <a:sym typeface="Open Sans"/>
            </a:endParaRPr>
          </a:p>
        </p:txBody>
      </p:sp>
      <p:sp>
        <p:nvSpPr>
          <p:cNvPr id="285" name="Google Shape;285;p42"/>
          <p:cNvSpPr/>
          <p:nvPr/>
        </p:nvSpPr>
        <p:spPr>
          <a:xfrm>
            <a:off x="5520483" y="717084"/>
            <a:ext cx="2244000" cy="390000"/>
          </a:xfrm>
          <a:prstGeom prst="roundRect">
            <a:avLst>
              <a:gd fmla="val 16667" name="adj"/>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286" name="Google Shape;286;p42"/>
          <p:cNvSpPr txBox="1"/>
          <p:nvPr/>
        </p:nvSpPr>
        <p:spPr>
          <a:xfrm>
            <a:off x="5656605" y="794766"/>
            <a:ext cx="1092600" cy="234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1300">
                <a:solidFill>
                  <a:schemeClr val="lt1"/>
                </a:solidFill>
                <a:latin typeface="Open Sans"/>
                <a:ea typeface="Open Sans"/>
                <a:cs typeface="Open Sans"/>
                <a:sym typeface="Open Sans"/>
              </a:rPr>
              <a:t>LAUNCH</a:t>
            </a:r>
            <a:endParaRPr sz="900">
              <a:latin typeface="Open Sans"/>
              <a:ea typeface="Open Sans"/>
              <a:cs typeface="Open Sans"/>
              <a:sym typeface="Open Sans"/>
            </a:endParaRPr>
          </a:p>
        </p:txBody>
      </p:sp>
      <p:sp>
        <p:nvSpPr>
          <p:cNvPr id="287" name="Google Shape;287;p42"/>
          <p:cNvSpPr/>
          <p:nvPr/>
        </p:nvSpPr>
        <p:spPr>
          <a:xfrm flipH="1" rot="5400000">
            <a:off x="3730225" y="1201620"/>
            <a:ext cx="321000" cy="1228800"/>
          </a:xfrm>
          <a:prstGeom prst="bentArrow">
            <a:avLst>
              <a:gd fmla="val 7371" name="adj1"/>
              <a:gd fmla="val 15721" name="adj2"/>
              <a:gd fmla="val 29639" name="adj3"/>
              <a:gd fmla="val 43750" name="adj4"/>
            </a:avLst>
          </a:prstGeom>
          <a:solidFill>
            <a:srgbClr val="25575B"/>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dk1"/>
              </a:solidFill>
              <a:latin typeface="Lato Light"/>
              <a:ea typeface="Lato Light"/>
              <a:cs typeface="Lato Light"/>
              <a:sym typeface="Lato Light"/>
            </a:endParaRPr>
          </a:p>
        </p:txBody>
      </p:sp>
      <p:sp>
        <p:nvSpPr>
          <p:cNvPr id="288" name="Google Shape;288;p42"/>
          <p:cNvSpPr/>
          <p:nvPr/>
        </p:nvSpPr>
        <p:spPr>
          <a:xfrm>
            <a:off x="544708" y="2412481"/>
            <a:ext cx="8003100" cy="492900"/>
          </a:xfrm>
          <a:prstGeom prst="rightArrow">
            <a:avLst>
              <a:gd fmla="val 61592" name="adj1"/>
              <a:gd fmla="val 77047" name="adj2"/>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289" name="Google Shape;289;p42"/>
          <p:cNvSpPr txBox="1"/>
          <p:nvPr/>
        </p:nvSpPr>
        <p:spPr>
          <a:xfrm>
            <a:off x="3445364" y="2549299"/>
            <a:ext cx="1478100" cy="2193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1200">
                <a:solidFill>
                  <a:schemeClr val="lt1"/>
                </a:solidFill>
                <a:latin typeface="Open Sans"/>
                <a:ea typeface="Open Sans"/>
                <a:cs typeface="Open Sans"/>
                <a:sym typeface="Open Sans"/>
              </a:rPr>
              <a:t>PROJECT TIMELINE</a:t>
            </a:r>
            <a:endParaRPr sz="500">
              <a:latin typeface="Open Sans"/>
              <a:ea typeface="Open Sans"/>
              <a:cs typeface="Open Sans"/>
              <a:sym typeface="Open Sans"/>
            </a:endParaRPr>
          </a:p>
        </p:txBody>
      </p:sp>
      <p:sp>
        <p:nvSpPr>
          <p:cNvPr id="290" name="Google Shape;290;p42"/>
          <p:cNvSpPr/>
          <p:nvPr/>
        </p:nvSpPr>
        <p:spPr>
          <a:xfrm flipH="1" rot="5400000">
            <a:off x="5972500" y="682651"/>
            <a:ext cx="324600" cy="1228800"/>
          </a:xfrm>
          <a:prstGeom prst="bentArrow">
            <a:avLst>
              <a:gd fmla="val 7371" name="adj1"/>
              <a:gd fmla="val 15721" name="adj2"/>
              <a:gd fmla="val 29639" name="adj3"/>
              <a:gd fmla="val 43750" name="adj4"/>
            </a:avLst>
          </a:prstGeom>
          <a:solidFill>
            <a:srgbClr val="25575B"/>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dk1"/>
              </a:solidFill>
              <a:latin typeface="Lato Light"/>
              <a:ea typeface="Lato Light"/>
              <a:cs typeface="Lato Light"/>
              <a:sym typeface="Lato Light"/>
            </a:endParaRPr>
          </a:p>
        </p:txBody>
      </p:sp>
      <p:sp>
        <p:nvSpPr>
          <p:cNvPr id="291" name="Google Shape;291;p42"/>
          <p:cNvSpPr/>
          <p:nvPr/>
        </p:nvSpPr>
        <p:spPr>
          <a:xfrm>
            <a:off x="6887724" y="476701"/>
            <a:ext cx="720003" cy="720003"/>
          </a:xfrm>
          <a:custGeom>
            <a:rect b="b" l="l" r="r" t="t"/>
            <a:pathLst>
              <a:path extrusionOk="0" h="304441" w="304441">
                <a:moveTo>
                  <a:pt x="262746" y="277843"/>
                </a:moveTo>
                <a:cubicBezTo>
                  <a:pt x="261309" y="277843"/>
                  <a:pt x="259512" y="278202"/>
                  <a:pt x="258074" y="278921"/>
                </a:cubicBezTo>
                <a:cubicBezTo>
                  <a:pt x="258793" y="280359"/>
                  <a:pt x="258793" y="282515"/>
                  <a:pt x="258793" y="284312"/>
                </a:cubicBezTo>
                <a:cubicBezTo>
                  <a:pt x="258793" y="287907"/>
                  <a:pt x="258074" y="291501"/>
                  <a:pt x="256636" y="295096"/>
                </a:cubicBezTo>
                <a:lnTo>
                  <a:pt x="279280" y="295096"/>
                </a:lnTo>
                <a:lnTo>
                  <a:pt x="279280" y="294377"/>
                </a:lnTo>
                <a:cubicBezTo>
                  <a:pt x="279280" y="285391"/>
                  <a:pt x="271732" y="277843"/>
                  <a:pt x="262746" y="277843"/>
                </a:cubicBezTo>
                <a:close/>
                <a:moveTo>
                  <a:pt x="41695" y="277843"/>
                </a:moveTo>
                <a:cubicBezTo>
                  <a:pt x="32709" y="277843"/>
                  <a:pt x="25520" y="285391"/>
                  <a:pt x="25520" y="294377"/>
                </a:cubicBezTo>
                <a:lnTo>
                  <a:pt x="25520" y="295096"/>
                </a:lnTo>
                <a:lnTo>
                  <a:pt x="43492" y="295096"/>
                </a:lnTo>
                <a:cubicBezTo>
                  <a:pt x="42413" y="292220"/>
                  <a:pt x="41695" y="288985"/>
                  <a:pt x="41695" y="286110"/>
                </a:cubicBezTo>
                <a:cubicBezTo>
                  <a:pt x="41695" y="283234"/>
                  <a:pt x="42054" y="280718"/>
                  <a:pt x="43132" y="278202"/>
                </a:cubicBezTo>
                <a:cubicBezTo>
                  <a:pt x="42773" y="278202"/>
                  <a:pt x="42054" y="277843"/>
                  <a:pt x="41695" y="277843"/>
                </a:cubicBezTo>
                <a:close/>
                <a:moveTo>
                  <a:pt x="147728" y="267779"/>
                </a:moveTo>
                <a:cubicBezTo>
                  <a:pt x="137663" y="267779"/>
                  <a:pt x="129396" y="275686"/>
                  <a:pt x="129396" y="286110"/>
                </a:cubicBezTo>
                <a:cubicBezTo>
                  <a:pt x="129396" y="289345"/>
                  <a:pt x="130475" y="292579"/>
                  <a:pt x="132272" y="295096"/>
                </a:cubicBezTo>
                <a:lnTo>
                  <a:pt x="163543" y="295096"/>
                </a:lnTo>
                <a:cubicBezTo>
                  <a:pt x="164980" y="292579"/>
                  <a:pt x="166059" y="289345"/>
                  <a:pt x="166059" y="286110"/>
                </a:cubicBezTo>
                <a:cubicBezTo>
                  <a:pt x="166059" y="275686"/>
                  <a:pt x="157792" y="267779"/>
                  <a:pt x="147728" y="267779"/>
                </a:cubicBezTo>
                <a:close/>
                <a:moveTo>
                  <a:pt x="69371" y="267779"/>
                </a:moveTo>
                <a:cubicBezTo>
                  <a:pt x="59307" y="267779"/>
                  <a:pt x="51040" y="275686"/>
                  <a:pt x="51040" y="286110"/>
                </a:cubicBezTo>
                <a:cubicBezTo>
                  <a:pt x="51040" y="288985"/>
                  <a:pt x="52118" y="292579"/>
                  <a:pt x="53556" y="295096"/>
                </a:cubicBezTo>
                <a:lnTo>
                  <a:pt x="82311" y="295096"/>
                </a:lnTo>
                <a:cubicBezTo>
                  <a:pt x="80154" y="290423"/>
                  <a:pt x="78716" y="285391"/>
                  <a:pt x="78716" y="280359"/>
                </a:cubicBezTo>
                <a:cubicBezTo>
                  <a:pt x="78716" y="277124"/>
                  <a:pt x="79076" y="274248"/>
                  <a:pt x="80154" y="271013"/>
                </a:cubicBezTo>
                <a:cubicBezTo>
                  <a:pt x="76919" y="268857"/>
                  <a:pt x="73325" y="267779"/>
                  <a:pt x="69371" y="267779"/>
                </a:cubicBezTo>
                <a:close/>
                <a:moveTo>
                  <a:pt x="229679" y="264184"/>
                </a:moveTo>
                <a:cubicBezTo>
                  <a:pt x="227881" y="264184"/>
                  <a:pt x="226084" y="264544"/>
                  <a:pt x="224287" y="264903"/>
                </a:cubicBezTo>
                <a:cubicBezTo>
                  <a:pt x="225725" y="268857"/>
                  <a:pt x="226444" y="273170"/>
                  <a:pt x="226444" y="277124"/>
                </a:cubicBezTo>
                <a:cubicBezTo>
                  <a:pt x="226444" y="283594"/>
                  <a:pt x="225006" y="289704"/>
                  <a:pt x="221771" y="295096"/>
                </a:cubicBezTo>
                <a:lnTo>
                  <a:pt x="246213" y="295096"/>
                </a:lnTo>
                <a:cubicBezTo>
                  <a:pt x="248369" y="291861"/>
                  <a:pt x="249447" y="287907"/>
                  <a:pt x="249447" y="284312"/>
                </a:cubicBezTo>
                <a:cubicBezTo>
                  <a:pt x="249447" y="273170"/>
                  <a:pt x="240821" y="264184"/>
                  <a:pt x="229679" y="264184"/>
                </a:cubicBezTo>
                <a:close/>
                <a:moveTo>
                  <a:pt x="111784" y="256277"/>
                </a:moveTo>
                <a:cubicBezTo>
                  <a:pt x="98845" y="256277"/>
                  <a:pt x="88062" y="267060"/>
                  <a:pt x="88062" y="280359"/>
                </a:cubicBezTo>
                <a:cubicBezTo>
                  <a:pt x="88062" y="285750"/>
                  <a:pt x="89859" y="290782"/>
                  <a:pt x="93453" y="295096"/>
                </a:cubicBezTo>
                <a:lnTo>
                  <a:pt x="121848" y="295096"/>
                </a:lnTo>
                <a:cubicBezTo>
                  <a:pt x="121129" y="292220"/>
                  <a:pt x="120411" y="288985"/>
                  <a:pt x="120411" y="286110"/>
                </a:cubicBezTo>
                <a:cubicBezTo>
                  <a:pt x="120411" y="277483"/>
                  <a:pt x="124005" y="269935"/>
                  <a:pt x="130115" y="264903"/>
                </a:cubicBezTo>
                <a:cubicBezTo>
                  <a:pt x="125802" y="259512"/>
                  <a:pt x="119332" y="256277"/>
                  <a:pt x="111784" y="256277"/>
                </a:cubicBezTo>
                <a:close/>
                <a:moveTo>
                  <a:pt x="190500" y="250526"/>
                </a:moveTo>
                <a:cubicBezTo>
                  <a:pt x="179717" y="250526"/>
                  <a:pt x="170731" y="256636"/>
                  <a:pt x="166059" y="265622"/>
                </a:cubicBezTo>
                <a:cubicBezTo>
                  <a:pt x="171810" y="270654"/>
                  <a:pt x="175404" y="277843"/>
                  <a:pt x="175404" y="286110"/>
                </a:cubicBezTo>
                <a:cubicBezTo>
                  <a:pt x="175404" y="288985"/>
                  <a:pt x="174685" y="292220"/>
                  <a:pt x="173607" y="295096"/>
                </a:cubicBezTo>
                <a:lnTo>
                  <a:pt x="210269" y="295096"/>
                </a:lnTo>
                <a:cubicBezTo>
                  <a:pt x="214582" y="290423"/>
                  <a:pt x="217098" y="283953"/>
                  <a:pt x="217098" y="277124"/>
                </a:cubicBezTo>
                <a:cubicBezTo>
                  <a:pt x="217098" y="262387"/>
                  <a:pt x="205237" y="250526"/>
                  <a:pt x="190500" y="250526"/>
                </a:cubicBezTo>
                <a:close/>
                <a:moveTo>
                  <a:pt x="137663" y="223928"/>
                </a:moveTo>
                <a:cubicBezTo>
                  <a:pt x="137663" y="230397"/>
                  <a:pt x="137304" y="242618"/>
                  <a:pt x="134788" y="256277"/>
                </a:cubicBezTo>
                <a:cubicBezTo>
                  <a:pt x="136226" y="257355"/>
                  <a:pt x="137304" y="258793"/>
                  <a:pt x="138382" y="260230"/>
                </a:cubicBezTo>
                <a:cubicBezTo>
                  <a:pt x="141258" y="259152"/>
                  <a:pt x="144493" y="258433"/>
                  <a:pt x="147728" y="258433"/>
                </a:cubicBezTo>
                <a:cubicBezTo>
                  <a:pt x="151681" y="258433"/>
                  <a:pt x="155276" y="259152"/>
                  <a:pt x="158151" y="260590"/>
                </a:cubicBezTo>
                <a:cubicBezTo>
                  <a:pt x="161027" y="255917"/>
                  <a:pt x="164262" y="251963"/>
                  <a:pt x="168215" y="248729"/>
                </a:cubicBezTo>
                <a:cubicBezTo>
                  <a:pt x="166778" y="238305"/>
                  <a:pt x="166418" y="228960"/>
                  <a:pt x="166778" y="223928"/>
                </a:cubicBezTo>
                <a:lnTo>
                  <a:pt x="137663" y="223928"/>
                </a:lnTo>
                <a:close/>
                <a:moveTo>
                  <a:pt x="131913" y="200924"/>
                </a:moveTo>
                <a:lnTo>
                  <a:pt x="127959" y="214582"/>
                </a:lnTo>
                <a:lnTo>
                  <a:pt x="176482" y="214582"/>
                </a:lnTo>
                <a:lnTo>
                  <a:pt x="172169" y="200924"/>
                </a:lnTo>
                <a:lnTo>
                  <a:pt x="131913" y="200924"/>
                </a:lnTo>
                <a:close/>
                <a:moveTo>
                  <a:pt x="199846" y="114660"/>
                </a:moveTo>
                <a:cubicBezTo>
                  <a:pt x="200564" y="138023"/>
                  <a:pt x="196251" y="164262"/>
                  <a:pt x="183312" y="191219"/>
                </a:cubicBezTo>
                <a:cubicBezTo>
                  <a:pt x="192297" y="191579"/>
                  <a:pt x="207394" y="193735"/>
                  <a:pt x="220333" y="204518"/>
                </a:cubicBezTo>
                <a:cubicBezTo>
                  <a:pt x="221771" y="186187"/>
                  <a:pt x="221412" y="144493"/>
                  <a:pt x="199846" y="114660"/>
                </a:cubicBezTo>
                <a:close/>
                <a:moveTo>
                  <a:pt x="104596" y="114660"/>
                </a:moveTo>
                <a:cubicBezTo>
                  <a:pt x="82670" y="144493"/>
                  <a:pt x="82670" y="186187"/>
                  <a:pt x="84108" y="204518"/>
                </a:cubicBezTo>
                <a:cubicBezTo>
                  <a:pt x="97047" y="193735"/>
                  <a:pt x="112144" y="191579"/>
                  <a:pt x="121129" y="191219"/>
                </a:cubicBezTo>
                <a:cubicBezTo>
                  <a:pt x="108190" y="164262"/>
                  <a:pt x="103517" y="138023"/>
                  <a:pt x="104596" y="114660"/>
                </a:cubicBezTo>
                <a:close/>
                <a:moveTo>
                  <a:pt x="153377" y="88271"/>
                </a:moveTo>
                <a:cubicBezTo>
                  <a:pt x="146783" y="88271"/>
                  <a:pt x="141287" y="93608"/>
                  <a:pt x="141287" y="99657"/>
                </a:cubicBezTo>
                <a:cubicBezTo>
                  <a:pt x="141287" y="106062"/>
                  <a:pt x="146783" y="111399"/>
                  <a:pt x="153377" y="111399"/>
                </a:cubicBezTo>
                <a:cubicBezTo>
                  <a:pt x="159605" y="111399"/>
                  <a:pt x="164734" y="106062"/>
                  <a:pt x="164734" y="99657"/>
                </a:cubicBezTo>
                <a:cubicBezTo>
                  <a:pt x="164734" y="93608"/>
                  <a:pt x="159605" y="88271"/>
                  <a:pt x="153377" y="88271"/>
                </a:cubicBezTo>
                <a:close/>
                <a:moveTo>
                  <a:pt x="153377" y="79375"/>
                </a:moveTo>
                <a:cubicBezTo>
                  <a:pt x="164734" y="79375"/>
                  <a:pt x="174259" y="88627"/>
                  <a:pt x="174259" y="99657"/>
                </a:cubicBezTo>
                <a:cubicBezTo>
                  <a:pt x="174259" y="111043"/>
                  <a:pt x="164734" y="120294"/>
                  <a:pt x="153377" y="120294"/>
                </a:cubicBezTo>
                <a:cubicBezTo>
                  <a:pt x="141287" y="120294"/>
                  <a:pt x="131762" y="111043"/>
                  <a:pt x="131762" y="99657"/>
                </a:cubicBezTo>
                <a:cubicBezTo>
                  <a:pt x="131762" y="88627"/>
                  <a:pt x="141287" y="79375"/>
                  <a:pt x="153377" y="79375"/>
                </a:cubicBezTo>
                <a:close/>
                <a:moveTo>
                  <a:pt x="126162" y="57150"/>
                </a:moveTo>
                <a:cubicBezTo>
                  <a:pt x="112503" y="90937"/>
                  <a:pt x="104596" y="138742"/>
                  <a:pt x="131553" y="191579"/>
                </a:cubicBezTo>
                <a:lnTo>
                  <a:pt x="172888" y="191579"/>
                </a:lnTo>
                <a:cubicBezTo>
                  <a:pt x="199846" y="138382"/>
                  <a:pt x="191938" y="90937"/>
                  <a:pt x="178279" y="57150"/>
                </a:cubicBezTo>
                <a:lnTo>
                  <a:pt x="126162" y="57150"/>
                </a:lnTo>
                <a:close/>
                <a:moveTo>
                  <a:pt x="152400" y="11862"/>
                </a:moveTo>
                <a:cubicBezTo>
                  <a:pt x="147368" y="17613"/>
                  <a:pt x="138382" y="30552"/>
                  <a:pt x="130115" y="48164"/>
                </a:cubicBezTo>
                <a:lnTo>
                  <a:pt x="174326" y="48164"/>
                </a:lnTo>
                <a:cubicBezTo>
                  <a:pt x="166059" y="30552"/>
                  <a:pt x="157073" y="17613"/>
                  <a:pt x="152400" y="11862"/>
                </a:cubicBezTo>
                <a:close/>
                <a:moveTo>
                  <a:pt x="150963" y="0"/>
                </a:moveTo>
                <a:cubicBezTo>
                  <a:pt x="151681" y="0"/>
                  <a:pt x="151681" y="0"/>
                  <a:pt x="152400" y="0"/>
                </a:cubicBezTo>
                <a:cubicBezTo>
                  <a:pt x="152400" y="0"/>
                  <a:pt x="152760" y="0"/>
                  <a:pt x="153119" y="0"/>
                </a:cubicBezTo>
                <a:cubicBezTo>
                  <a:pt x="153479" y="360"/>
                  <a:pt x="153838" y="360"/>
                  <a:pt x="153838" y="360"/>
                </a:cubicBezTo>
                <a:cubicBezTo>
                  <a:pt x="154197" y="360"/>
                  <a:pt x="154557" y="719"/>
                  <a:pt x="154916" y="1079"/>
                </a:cubicBezTo>
                <a:cubicBezTo>
                  <a:pt x="155276" y="1079"/>
                  <a:pt x="155276" y="1079"/>
                  <a:pt x="155276" y="1079"/>
                </a:cubicBezTo>
                <a:lnTo>
                  <a:pt x="155276" y="1438"/>
                </a:lnTo>
                <a:lnTo>
                  <a:pt x="155635" y="1438"/>
                </a:lnTo>
                <a:cubicBezTo>
                  <a:pt x="155995" y="1797"/>
                  <a:pt x="172169" y="20129"/>
                  <a:pt x="185109" y="49602"/>
                </a:cubicBezTo>
                <a:cubicBezTo>
                  <a:pt x="185828" y="50321"/>
                  <a:pt x="186187" y="51040"/>
                  <a:pt x="186187" y="52118"/>
                </a:cubicBezTo>
                <a:cubicBezTo>
                  <a:pt x="191579" y="65777"/>
                  <a:pt x="196611" y="81232"/>
                  <a:pt x="198767" y="98845"/>
                </a:cubicBezTo>
                <a:cubicBezTo>
                  <a:pt x="239743" y="140539"/>
                  <a:pt x="228960" y="212426"/>
                  <a:pt x="228600" y="215661"/>
                </a:cubicBezTo>
                <a:cubicBezTo>
                  <a:pt x="228241" y="217458"/>
                  <a:pt x="226803" y="218896"/>
                  <a:pt x="225365" y="219255"/>
                </a:cubicBezTo>
                <a:cubicBezTo>
                  <a:pt x="225006" y="219614"/>
                  <a:pt x="224287" y="219614"/>
                  <a:pt x="223928" y="219614"/>
                </a:cubicBezTo>
                <a:cubicBezTo>
                  <a:pt x="222849" y="219614"/>
                  <a:pt x="221412" y="218896"/>
                  <a:pt x="220333" y="217817"/>
                </a:cubicBezTo>
                <a:cubicBezTo>
                  <a:pt x="207753" y="202362"/>
                  <a:pt x="190500" y="200564"/>
                  <a:pt x="181874" y="200564"/>
                </a:cubicBezTo>
                <a:lnTo>
                  <a:pt x="186906" y="217817"/>
                </a:lnTo>
                <a:cubicBezTo>
                  <a:pt x="187265" y="219614"/>
                  <a:pt x="187265" y="221052"/>
                  <a:pt x="186546" y="221771"/>
                </a:cubicBezTo>
                <a:cubicBezTo>
                  <a:pt x="185468" y="223209"/>
                  <a:pt x="184030" y="223928"/>
                  <a:pt x="182593" y="223928"/>
                </a:cubicBezTo>
                <a:lnTo>
                  <a:pt x="176123" y="223928"/>
                </a:lnTo>
                <a:cubicBezTo>
                  <a:pt x="175763" y="228241"/>
                  <a:pt x="176123" y="235070"/>
                  <a:pt x="176842" y="243696"/>
                </a:cubicBezTo>
                <a:cubicBezTo>
                  <a:pt x="181155" y="242259"/>
                  <a:pt x="185468" y="241180"/>
                  <a:pt x="190500" y="241180"/>
                </a:cubicBezTo>
                <a:cubicBezTo>
                  <a:pt x="202721" y="241180"/>
                  <a:pt x="213504" y="247291"/>
                  <a:pt x="219974" y="256636"/>
                </a:cubicBezTo>
                <a:cubicBezTo>
                  <a:pt x="222849" y="255558"/>
                  <a:pt x="226084" y="254839"/>
                  <a:pt x="229679" y="254839"/>
                </a:cubicBezTo>
                <a:cubicBezTo>
                  <a:pt x="240462" y="254839"/>
                  <a:pt x="250166" y="260949"/>
                  <a:pt x="255198" y="269935"/>
                </a:cubicBezTo>
                <a:cubicBezTo>
                  <a:pt x="257714" y="269216"/>
                  <a:pt x="259871" y="268857"/>
                  <a:pt x="262746" y="268857"/>
                </a:cubicBezTo>
                <a:cubicBezTo>
                  <a:pt x="277124" y="268857"/>
                  <a:pt x="288626" y="280359"/>
                  <a:pt x="288626" y="294377"/>
                </a:cubicBezTo>
                <a:lnTo>
                  <a:pt x="288266" y="295096"/>
                </a:lnTo>
                <a:lnTo>
                  <a:pt x="299768" y="295096"/>
                </a:lnTo>
                <a:cubicBezTo>
                  <a:pt x="302284" y="295096"/>
                  <a:pt x="304441" y="297252"/>
                  <a:pt x="304441" y="299768"/>
                </a:cubicBezTo>
                <a:cubicBezTo>
                  <a:pt x="304441" y="302284"/>
                  <a:pt x="302284" y="304441"/>
                  <a:pt x="299768" y="304441"/>
                </a:cubicBezTo>
                <a:lnTo>
                  <a:pt x="283234" y="304441"/>
                </a:lnTo>
                <a:lnTo>
                  <a:pt x="248369" y="304441"/>
                </a:lnTo>
                <a:lnTo>
                  <a:pt x="247650" y="304441"/>
                </a:lnTo>
                <a:lnTo>
                  <a:pt x="215661" y="304441"/>
                </a:lnTo>
                <a:lnTo>
                  <a:pt x="212426" y="304441"/>
                </a:lnTo>
                <a:lnTo>
                  <a:pt x="168215" y="304441"/>
                </a:lnTo>
                <a:lnTo>
                  <a:pt x="165699" y="304441"/>
                </a:lnTo>
                <a:lnTo>
                  <a:pt x="129756" y="304441"/>
                </a:lnTo>
                <a:lnTo>
                  <a:pt x="129037" y="304441"/>
                </a:lnTo>
                <a:lnTo>
                  <a:pt x="91296" y="304441"/>
                </a:lnTo>
                <a:lnTo>
                  <a:pt x="87343" y="304441"/>
                </a:lnTo>
                <a:lnTo>
                  <a:pt x="51399" y="304441"/>
                </a:lnTo>
                <a:lnTo>
                  <a:pt x="50321" y="304441"/>
                </a:lnTo>
                <a:lnTo>
                  <a:pt x="21926" y="304441"/>
                </a:lnTo>
                <a:lnTo>
                  <a:pt x="4673" y="304441"/>
                </a:lnTo>
                <a:cubicBezTo>
                  <a:pt x="1797" y="304441"/>
                  <a:pt x="0" y="302284"/>
                  <a:pt x="0" y="299768"/>
                </a:cubicBezTo>
                <a:cubicBezTo>
                  <a:pt x="0" y="297252"/>
                  <a:pt x="1797" y="295096"/>
                  <a:pt x="4673" y="295096"/>
                </a:cubicBezTo>
                <a:lnTo>
                  <a:pt x="16175" y="295096"/>
                </a:lnTo>
                <a:lnTo>
                  <a:pt x="16175" y="294377"/>
                </a:lnTo>
                <a:cubicBezTo>
                  <a:pt x="16175" y="280359"/>
                  <a:pt x="27677" y="268857"/>
                  <a:pt x="41695" y="268857"/>
                </a:cubicBezTo>
                <a:cubicBezTo>
                  <a:pt x="43851" y="268857"/>
                  <a:pt x="45648" y="268857"/>
                  <a:pt x="47446" y="269576"/>
                </a:cubicBezTo>
                <a:cubicBezTo>
                  <a:pt x="52478" y="262746"/>
                  <a:pt x="60385" y="258433"/>
                  <a:pt x="69371" y="258433"/>
                </a:cubicBezTo>
                <a:cubicBezTo>
                  <a:pt x="74763" y="258433"/>
                  <a:pt x="79795" y="259871"/>
                  <a:pt x="83748" y="262746"/>
                </a:cubicBezTo>
                <a:cubicBezTo>
                  <a:pt x="89859" y="253042"/>
                  <a:pt x="99923" y="246931"/>
                  <a:pt x="111784" y="246931"/>
                </a:cubicBezTo>
                <a:cubicBezTo>
                  <a:pt x="117176" y="246931"/>
                  <a:pt x="121848" y="248010"/>
                  <a:pt x="126521" y="250166"/>
                </a:cubicBezTo>
                <a:cubicBezTo>
                  <a:pt x="128318" y="239024"/>
                  <a:pt x="128318" y="228960"/>
                  <a:pt x="128318" y="223928"/>
                </a:cubicBezTo>
                <a:lnTo>
                  <a:pt x="121489" y="223928"/>
                </a:lnTo>
                <a:cubicBezTo>
                  <a:pt x="120051" y="223928"/>
                  <a:pt x="118973" y="223209"/>
                  <a:pt x="117895" y="221771"/>
                </a:cubicBezTo>
                <a:cubicBezTo>
                  <a:pt x="116816" y="221052"/>
                  <a:pt x="116816" y="219614"/>
                  <a:pt x="117176" y="217817"/>
                </a:cubicBezTo>
                <a:lnTo>
                  <a:pt x="122567" y="200564"/>
                </a:lnTo>
                <a:cubicBezTo>
                  <a:pt x="113941" y="200564"/>
                  <a:pt x="96329" y="202362"/>
                  <a:pt x="83748" y="217817"/>
                </a:cubicBezTo>
                <a:cubicBezTo>
                  <a:pt x="83029" y="218896"/>
                  <a:pt x="81592" y="219614"/>
                  <a:pt x="80513" y="219614"/>
                </a:cubicBezTo>
                <a:cubicBezTo>
                  <a:pt x="80154" y="219614"/>
                  <a:pt x="79795" y="219614"/>
                  <a:pt x="79076" y="219255"/>
                </a:cubicBezTo>
                <a:cubicBezTo>
                  <a:pt x="77279" y="218896"/>
                  <a:pt x="76200" y="217458"/>
                  <a:pt x="75841" y="215661"/>
                </a:cubicBezTo>
                <a:cubicBezTo>
                  <a:pt x="75481" y="212426"/>
                  <a:pt x="64698" y="140539"/>
                  <a:pt x="105674" y="98845"/>
                </a:cubicBezTo>
                <a:cubicBezTo>
                  <a:pt x="107830" y="81232"/>
                  <a:pt x="112503" y="65777"/>
                  <a:pt x="118254" y="52118"/>
                </a:cubicBezTo>
                <a:cubicBezTo>
                  <a:pt x="118254" y="51040"/>
                  <a:pt x="118613" y="50321"/>
                  <a:pt x="119332" y="49602"/>
                </a:cubicBezTo>
                <a:cubicBezTo>
                  <a:pt x="131913" y="20129"/>
                  <a:pt x="148446" y="1797"/>
                  <a:pt x="148806" y="1438"/>
                </a:cubicBezTo>
                <a:cubicBezTo>
                  <a:pt x="148806" y="1438"/>
                  <a:pt x="148806" y="1438"/>
                  <a:pt x="149165" y="1438"/>
                </a:cubicBezTo>
                <a:lnTo>
                  <a:pt x="149165" y="1079"/>
                </a:lnTo>
                <a:cubicBezTo>
                  <a:pt x="149525" y="719"/>
                  <a:pt x="150244" y="360"/>
                  <a:pt x="150603" y="360"/>
                </a:cubicBezTo>
                <a:cubicBezTo>
                  <a:pt x="150603" y="360"/>
                  <a:pt x="150963" y="360"/>
                  <a:pt x="150963" y="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Lato Light"/>
              <a:ea typeface="Lato Light"/>
              <a:cs typeface="Lato Light"/>
              <a:sym typeface="Lato Light"/>
            </a:endParaRPr>
          </a:p>
        </p:txBody>
      </p:sp>
      <p:sp>
        <p:nvSpPr>
          <p:cNvPr id="292" name="Google Shape;292;p42"/>
          <p:cNvSpPr/>
          <p:nvPr/>
        </p:nvSpPr>
        <p:spPr>
          <a:xfrm>
            <a:off x="19062991" y="10620592"/>
            <a:ext cx="1205586" cy="1205586"/>
          </a:xfrm>
          <a:custGeom>
            <a:rect b="b" l="l" r="r" t="t"/>
            <a:pathLst>
              <a:path extrusionOk="0" h="304441" w="304441">
                <a:moveTo>
                  <a:pt x="262746" y="277843"/>
                </a:moveTo>
                <a:cubicBezTo>
                  <a:pt x="261309" y="277843"/>
                  <a:pt x="259512" y="278202"/>
                  <a:pt x="258074" y="278921"/>
                </a:cubicBezTo>
                <a:cubicBezTo>
                  <a:pt x="258793" y="280359"/>
                  <a:pt x="258793" y="282515"/>
                  <a:pt x="258793" y="284312"/>
                </a:cubicBezTo>
                <a:cubicBezTo>
                  <a:pt x="258793" y="287907"/>
                  <a:pt x="258074" y="291501"/>
                  <a:pt x="256636" y="295096"/>
                </a:cubicBezTo>
                <a:lnTo>
                  <a:pt x="279280" y="295096"/>
                </a:lnTo>
                <a:lnTo>
                  <a:pt x="279280" y="294377"/>
                </a:lnTo>
                <a:cubicBezTo>
                  <a:pt x="279280" y="285391"/>
                  <a:pt x="271732" y="277843"/>
                  <a:pt x="262746" y="277843"/>
                </a:cubicBezTo>
                <a:close/>
                <a:moveTo>
                  <a:pt x="41695" y="277843"/>
                </a:moveTo>
                <a:cubicBezTo>
                  <a:pt x="32709" y="277843"/>
                  <a:pt x="25520" y="285391"/>
                  <a:pt x="25520" y="294377"/>
                </a:cubicBezTo>
                <a:lnTo>
                  <a:pt x="25520" y="295096"/>
                </a:lnTo>
                <a:lnTo>
                  <a:pt x="43492" y="295096"/>
                </a:lnTo>
                <a:cubicBezTo>
                  <a:pt x="42413" y="292220"/>
                  <a:pt x="41695" y="288985"/>
                  <a:pt x="41695" y="286110"/>
                </a:cubicBezTo>
                <a:cubicBezTo>
                  <a:pt x="41695" y="283234"/>
                  <a:pt x="42054" y="280718"/>
                  <a:pt x="43132" y="278202"/>
                </a:cubicBezTo>
                <a:cubicBezTo>
                  <a:pt x="42773" y="278202"/>
                  <a:pt x="42054" y="277843"/>
                  <a:pt x="41695" y="277843"/>
                </a:cubicBezTo>
                <a:close/>
                <a:moveTo>
                  <a:pt x="147728" y="267779"/>
                </a:moveTo>
                <a:cubicBezTo>
                  <a:pt x="137663" y="267779"/>
                  <a:pt x="129396" y="275686"/>
                  <a:pt x="129396" y="286110"/>
                </a:cubicBezTo>
                <a:cubicBezTo>
                  <a:pt x="129396" y="289345"/>
                  <a:pt x="130475" y="292579"/>
                  <a:pt x="132272" y="295096"/>
                </a:cubicBezTo>
                <a:lnTo>
                  <a:pt x="163543" y="295096"/>
                </a:lnTo>
                <a:cubicBezTo>
                  <a:pt x="164980" y="292579"/>
                  <a:pt x="166059" y="289345"/>
                  <a:pt x="166059" y="286110"/>
                </a:cubicBezTo>
                <a:cubicBezTo>
                  <a:pt x="166059" y="275686"/>
                  <a:pt x="157792" y="267779"/>
                  <a:pt x="147728" y="267779"/>
                </a:cubicBezTo>
                <a:close/>
                <a:moveTo>
                  <a:pt x="69371" y="267779"/>
                </a:moveTo>
                <a:cubicBezTo>
                  <a:pt x="59307" y="267779"/>
                  <a:pt x="51040" y="275686"/>
                  <a:pt x="51040" y="286110"/>
                </a:cubicBezTo>
                <a:cubicBezTo>
                  <a:pt x="51040" y="288985"/>
                  <a:pt x="52118" y="292579"/>
                  <a:pt x="53556" y="295096"/>
                </a:cubicBezTo>
                <a:lnTo>
                  <a:pt x="82311" y="295096"/>
                </a:lnTo>
                <a:cubicBezTo>
                  <a:pt x="80154" y="290423"/>
                  <a:pt x="78716" y="285391"/>
                  <a:pt x="78716" y="280359"/>
                </a:cubicBezTo>
                <a:cubicBezTo>
                  <a:pt x="78716" y="277124"/>
                  <a:pt x="79076" y="274248"/>
                  <a:pt x="80154" y="271013"/>
                </a:cubicBezTo>
                <a:cubicBezTo>
                  <a:pt x="76919" y="268857"/>
                  <a:pt x="73325" y="267779"/>
                  <a:pt x="69371" y="267779"/>
                </a:cubicBezTo>
                <a:close/>
                <a:moveTo>
                  <a:pt x="229679" y="264184"/>
                </a:moveTo>
                <a:cubicBezTo>
                  <a:pt x="227881" y="264184"/>
                  <a:pt x="226084" y="264544"/>
                  <a:pt x="224287" y="264903"/>
                </a:cubicBezTo>
                <a:cubicBezTo>
                  <a:pt x="225725" y="268857"/>
                  <a:pt x="226444" y="273170"/>
                  <a:pt x="226444" y="277124"/>
                </a:cubicBezTo>
                <a:cubicBezTo>
                  <a:pt x="226444" y="283594"/>
                  <a:pt x="225006" y="289704"/>
                  <a:pt x="221771" y="295096"/>
                </a:cubicBezTo>
                <a:lnTo>
                  <a:pt x="246213" y="295096"/>
                </a:lnTo>
                <a:cubicBezTo>
                  <a:pt x="248369" y="291861"/>
                  <a:pt x="249447" y="287907"/>
                  <a:pt x="249447" y="284312"/>
                </a:cubicBezTo>
                <a:cubicBezTo>
                  <a:pt x="249447" y="273170"/>
                  <a:pt x="240821" y="264184"/>
                  <a:pt x="229679" y="264184"/>
                </a:cubicBezTo>
                <a:close/>
                <a:moveTo>
                  <a:pt x="111784" y="256277"/>
                </a:moveTo>
                <a:cubicBezTo>
                  <a:pt x="98845" y="256277"/>
                  <a:pt x="88062" y="267060"/>
                  <a:pt x="88062" y="280359"/>
                </a:cubicBezTo>
                <a:cubicBezTo>
                  <a:pt x="88062" y="285750"/>
                  <a:pt x="89859" y="290782"/>
                  <a:pt x="93453" y="295096"/>
                </a:cubicBezTo>
                <a:lnTo>
                  <a:pt x="121848" y="295096"/>
                </a:lnTo>
                <a:cubicBezTo>
                  <a:pt x="121129" y="292220"/>
                  <a:pt x="120411" y="288985"/>
                  <a:pt x="120411" y="286110"/>
                </a:cubicBezTo>
                <a:cubicBezTo>
                  <a:pt x="120411" y="277483"/>
                  <a:pt x="124005" y="269935"/>
                  <a:pt x="130115" y="264903"/>
                </a:cubicBezTo>
                <a:cubicBezTo>
                  <a:pt x="125802" y="259512"/>
                  <a:pt x="119332" y="256277"/>
                  <a:pt x="111784" y="256277"/>
                </a:cubicBezTo>
                <a:close/>
                <a:moveTo>
                  <a:pt x="190500" y="250526"/>
                </a:moveTo>
                <a:cubicBezTo>
                  <a:pt x="179717" y="250526"/>
                  <a:pt x="170731" y="256636"/>
                  <a:pt x="166059" y="265622"/>
                </a:cubicBezTo>
                <a:cubicBezTo>
                  <a:pt x="171810" y="270654"/>
                  <a:pt x="175404" y="277843"/>
                  <a:pt x="175404" y="286110"/>
                </a:cubicBezTo>
                <a:cubicBezTo>
                  <a:pt x="175404" y="288985"/>
                  <a:pt x="174685" y="292220"/>
                  <a:pt x="173607" y="295096"/>
                </a:cubicBezTo>
                <a:lnTo>
                  <a:pt x="210269" y="295096"/>
                </a:lnTo>
                <a:cubicBezTo>
                  <a:pt x="214582" y="290423"/>
                  <a:pt x="217098" y="283953"/>
                  <a:pt x="217098" y="277124"/>
                </a:cubicBezTo>
                <a:cubicBezTo>
                  <a:pt x="217098" y="262387"/>
                  <a:pt x="205237" y="250526"/>
                  <a:pt x="190500" y="250526"/>
                </a:cubicBezTo>
                <a:close/>
                <a:moveTo>
                  <a:pt x="137663" y="223928"/>
                </a:moveTo>
                <a:cubicBezTo>
                  <a:pt x="137663" y="230397"/>
                  <a:pt x="137304" y="242618"/>
                  <a:pt x="134788" y="256277"/>
                </a:cubicBezTo>
                <a:cubicBezTo>
                  <a:pt x="136226" y="257355"/>
                  <a:pt x="137304" y="258793"/>
                  <a:pt x="138382" y="260230"/>
                </a:cubicBezTo>
                <a:cubicBezTo>
                  <a:pt x="141258" y="259152"/>
                  <a:pt x="144493" y="258433"/>
                  <a:pt x="147728" y="258433"/>
                </a:cubicBezTo>
                <a:cubicBezTo>
                  <a:pt x="151681" y="258433"/>
                  <a:pt x="155276" y="259152"/>
                  <a:pt x="158151" y="260590"/>
                </a:cubicBezTo>
                <a:cubicBezTo>
                  <a:pt x="161027" y="255917"/>
                  <a:pt x="164262" y="251963"/>
                  <a:pt x="168215" y="248729"/>
                </a:cubicBezTo>
                <a:cubicBezTo>
                  <a:pt x="166778" y="238305"/>
                  <a:pt x="166418" y="228960"/>
                  <a:pt x="166778" y="223928"/>
                </a:cubicBezTo>
                <a:lnTo>
                  <a:pt x="137663" y="223928"/>
                </a:lnTo>
                <a:close/>
                <a:moveTo>
                  <a:pt x="131913" y="200924"/>
                </a:moveTo>
                <a:lnTo>
                  <a:pt x="127959" y="214582"/>
                </a:lnTo>
                <a:lnTo>
                  <a:pt x="176482" y="214582"/>
                </a:lnTo>
                <a:lnTo>
                  <a:pt x="172169" y="200924"/>
                </a:lnTo>
                <a:lnTo>
                  <a:pt x="131913" y="200924"/>
                </a:lnTo>
                <a:close/>
                <a:moveTo>
                  <a:pt x="199846" y="114660"/>
                </a:moveTo>
                <a:cubicBezTo>
                  <a:pt x="200564" y="138023"/>
                  <a:pt x="196251" y="164262"/>
                  <a:pt x="183312" y="191219"/>
                </a:cubicBezTo>
                <a:cubicBezTo>
                  <a:pt x="192297" y="191579"/>
                  <a:pt x="207394" y="193735"/>
                  <a:pt x="220333" y="204518"/>
                </a:cubicBezTo>
                <a:cubicBezTo>
                  <a:pt x="221771" y="186187"/>
                  <a:pt x="221412" y="144493"/>
                  <a:pt x="199846" y="114660"/>
                </a:cubicBezTo>
                <a:close/>
                <a:moveTo>
                  <a:pt x="104596" y="114660"/>
                </a:moveTo>
                <a:cubicBezTo>
                  <a:pt x="82670" y="144493"/>
                  <a:pt x="82670" y="186187"/>
                  <a:pt x="84108" y="204518"/>
                </a:cubicBezTo>
                <a:cubicBezTo>
                  <a:pt x="97047" y="193735"/>
                  <a:pt x="112144" y="191579"/>
                  <a:pt x="121129" y="191219"/>
                </a:cubicBezTo>
                <a:cubicBezTo>
                  <a:pt x="108190" y="164262"/>
                  <a:pt x="103517" y="138023"/>
                  <a:pt x="104596" y="114660"/>
                </a:cubicBezTo>
                <a:close/>
                <a:moveTo>
                  <a:pt x="153377" y="88271"/>
                </a:moveTo>
                <a:cubicBezTo>
                  <a:pt x="146783" y="88271"/>
                  <a:pt x="141287" y="93608"/>
                  <a:pt x="141287" y="99657"/>
                </a:cubicBezTo>
                <a:cubicBezTo>
                  <a:pt x="141287" y="106062"/>
                  <a:pt x="146783" y="111399"/>
                  <a:pt x="153377" y="111399"/>
                </a:cubicBezTo>
                <a:cubicBezTo>
                  <a:pt x="159605" y="111399"/>
                  <a:pt x="164734" y="106062"/>
                  <a:pt x="164734" y="99657"/>
                </a:cubicBezTo>
                <a:cubicBezTo>
                  <a:pt x="164734" y="93608"/>
                  <a:pt x="159605" y="88271"/>
                  <a:pt x="153377" y="88271"/>
                </a:cubicBezTo>
                <a:close/>
                <a:moveTo>
                  <a:pt x="153377" y="79375"/>
                </a:moveTo>
                <a:cubicBezTo>
                  <a:pt x="164734" y="79375"/>
                  <a:pt x="174259" y="88627"/>
                  <a:pt x="174259" y="99657"/>
                </a:cubicBezTo>
                <a:cubicBezTo>
                  <a:pt x="174259" y="111043"/>
                  <a:pt x="164734" y="120294"/>
                  <a:pt x="153377" y="120294"/>
                </a:cubicBezTo>
                <a:cubicBezTo>
                  <a:pt x="141287" y="120294"/>
                  <a:pt x="131762" y="111043"/>
                  <a:pt x="131762" y="99657"/>
                </a:cubicBezTo>
                <a:cubicBezTo>
                  <a:pt x="131762" y="88627"/>
                  <a:pt x="141287" y="79375"/>
                  <a:pt x="153377" y="79375"/>
                </a:cubicBezTo>
                <a:close/>
                <a:moveTo>
                  <a:pt x="126162" y="57150"/>
                </a:moveTo>
                <a:cubicBezTo>
                  <a:pt x="112503" y="90937"/>
                  <a:pt x="104596" y="138742"/>
                  <a:pt x="131553" y="191579"/>
                </a:cubicBezTo>
                <a:lnTo>
                  <a:pt x="172888" y="191579"/>
                </a:lnTo>
                <a:cubicBezTo>
                  <a:pt x="199846" y="138382"/>
                  <a:pt x="191938" y="90937"/>
                  <a:pt x="178279" y="57150"/>
                </a:cubicBezTo>
                <a:lnTo>
                  <a:pt x="126162" y="57150"/>
                </a:lnTo>
                <a:close/>
                <a:moveTo>
                  <a:pt x="152400" y="11862"/>
                </a:moveTo>
                <a:cubicBezTo>
                  <a:pt x="147368" y="17613"/>
                  <a:pt x="138382" y="30552"/>
                  <a:pt x="130115" y="48164"/>
                </a:cubicBezTo>
                <a:lnTo>
                  <a:pt x="174326" y="48164"/>
                </a:lnTo>
                <a:cubicBezTo>
                  <a:pt x="166059" y="30552"/>
                  <a:pt x="157073" y="17613"/>
                  <a:pt x="152400" y="11862"/>
                </a:cubicBezTo>
                <a:close/>
                <a:moveTo>
                  <a:pt x="150963" y="0"/>
                </a:moveTo>
                <a:cubicBezTo>
                  <a:pt x="151681" y="0"/>
                  <a:pt x="151681" y="0"/>
                  <a:pt x="152400" y="0"/>
                </a:cubicBezTo>
                <a:cubicBezTo>
                  <a:pt x="152400" y="0"/>
                  <a:pt x="152760" y="0"/>
                  <a:pt x="153119" y="0"/>
                </a:cubicBezTo>
                <a:cubicBezTo>
                  <a:pt x="153479" y="360"/>
                  <a:pt x="153838" y="360"/>
                  <a:pt x="153838" y="360"/>
                </a:cubicBezTo>
                <a:cubicBezTo>
                  <a:pt x="154197" y="360"/>
                  <a:pt x="154557" y="719"/>
                  <a:pt x="154916" y="1079"/>
                </a:cubicBezTo>
                <a:cubicBezTo>
                  <a:pt x="155276" y="1079"/>
                  <a:pt x="155276" y="1079"/>
                  <a:pt x="155276" y="1079"/>
                </a:cubicBezTo>
                <a:lnTo>
                  <a:pt x="155276" y="1438"/>
                </a:lnTo>
                <a:lnTo>
                  <a:pt x="155635" y="1438"/>
                </a:lnTo>
                <a:cubicBezTo>
                  <a:pt x="155995" y="1797"/>
                  <a:pt x="172169" y="20129"/>
                  <a:pt x="185109" y="49602"/>
                </a:cubicBezTo>
                <a:cubicBezTo>
                  <a:pt x="185828" y="50321"/>
                  <a:pt x="186187" y="51040"/>
                  <a:pt x="186187" y="52118"/>
                </a:cubicBezTo>
                <a:cubicBezTo>
                  <a:pt x="191579" y="65777"/>
                  <a:pt x="196611" y="81232"/>
                  <a:pt x="198767" y="98845"/>
                </a:cubicBezTo>
                <a:cubicBezTo>
                  <a:pt x="239743" y="140539"/>
                  <a:pt x="228960" y="212426"/>
                  <a:pt x="228600" y="215661"/>
                </a:cubicBezTo>
                <a:cubicBezTo>
                  <a:pt x="228241" y="217458"/>
                  <a:pt x="226803" y="218896"/>
                  <a:pt x="225365" y="219255"/>
                </a:cubicBezTo>
                <a:cubicBezTo>
                  <a:pt x="225006" y="219614"/>
                  <a:pt x="224287" y="219614"/>
                  <a:pt x="223928" y="219614"/>
                </a:cubicBezTo>
                <a:cubicBezTo>
                  <a:pt x="222849" y="219614"/>
                  <a:pt x="221412" y="218896"/>
                  <a:pt x="220333" y="217817"/>
                </a:cubicBezTo>
                <a:cubicBezTo>
                  <a:pt x="207753" y="202362"/>
                  <a:pt x="190500" y="200564"/>
                  <a:pt x="181874" y="200564"/>
                </a:cubicBezTo>
                <a:lnTo>
                  <a:pt x="186906" y="217817"/>
                </a:lnTo>
                <a:cubicBezTo>
                  <a:pt x="187265" y="219614"/>
                  <a:pt x="187265" y="221052"/>
                  <a:pt x="186546" y="221771"/>
                </a:cubicBezTo>
                <a:cubicBezTo>
                  <a:pt x="185468" y="223209"/>
                  <a:pt x="184030" y="223928"/>
                  <a:pt x="182593" y="223928"/>
                </a:cubicBezTo>
                <a:lnTo>
                  <a:pt x="176123" y="223928"/>
                </a:lnTo>
                <a:cubicBezTo>
                  <a:pt x="175763" y="228241"/>
                  <a:pt x="176123" y="235070"/>
                  <a:pt x="176842" y="243696"/>
                </a:cubicBezTo>
                <a:cubicBezTo>
                  <a:pt x="181155" y="242259"/>
                  <a:pt x="185468" y="241180"/>
                  <a:pt x="190500" y="241180"/>
                </a:cubicBezTo>
                <a:cubicBezTo>
                  <a:pt x="202721" y="241180"/>
                  <a:pt x="213504" y="247291"/>
                  <a:pt x="219974" y="256636"/>
                </a:cubicBezTo>
                <a:cubicBezTo>
                  <a:pt x="222849" y="255558"/>
                  <a:pt x="226084" y="254839"/>
                  <a:pt x="229679" y="254839"/>
                </a:cubicBezTo>
                <a:cubicBezTo>
                  <a:pt x="240462" y="254839"/>
                  <a:pt x="250166" y="260949"/>
                  <a:pt x="255198" y="269935"/>
                </a:cubicBezTo>
                <a:cubicBezTo>
                  <a:pt x="257714" y="269216"/>
                  <a:pt x="259871" y="268857"/>
                  <a:pt x="262746" y="268857"/>
                </a:cubicBezTo>
                <a:cubicBezTo>
                  <a:pt x="277124" y="268857"/>
                  <a:pt x="288626" y="280359"/>
                  <a:pt x="288626" y="294377"/>
                </a:cubicBezTo>
                <a:lnTo>
                  <a:pt x="288266" y="295096"/>
                </a:lnTo>
                <a:lnTo>
                  <a:pt x="299768" y="295096"/>
                </a:lnTo>
                <a:cubicBezTo>
                  <a:pt x="302284" y="295096"/>
                  <a:pt x="304441" y="297252"/>
                  <a:pt x="304441" y="299768"/>
                </a:cubicBezTo>
                <a:cubicBezTo>
                  <a:pt x="304441" y="302284"/>
                  <a:pt x="302284" y="304441"/>
                  <a:pt x="299768" y="304441"/>
                </a:cubicBezTo>
                <a:lnTo>
                  <a:pt x="283234" y="304441"/>
                </a:lnTo>
                <a:lnTo>
                  <a:pt x="248369" y="304441"/>
                </a:lnTo>
                <a:lnTo>
                  <a:pt x="247650" y="304441"/>
                </a:lnTo>
                <a:lnTo>
                  <a:pt x="215661" y="304441"/>
                </a:lnTo>
                <a:lnTo>
                  <a:pt x="212426" y="304441"/>
                </a:lnTo>
                <a:lnTo>
                  <a:pt x="168215" y="304441"/>
                </a:lnTo>
                <a:lnTo>
                  <a:pt x="165699" y="304441"/>
                </a:lnTo>
                <a:lnTo>
                  <a:pt x="129756" y="304441"/>
                </a:lnTo>
                <a:lnTo>
                  <a:pt x="129037" y="304441"/>
                </a:lnTo>
                <a:lnTo>
                  <a:pt x="91296" y="304441"/>
                </a:lnTo>
                <a:lnTo>
                  <a:pt x="87343" y="304441"/>
                </a:lnTo>
                <a:lnTo>
                  <a:pt x="51399" y="304441"/>
                </a:lnTo>
                <a:lnTo>
                  <a:pt x="50321" y="304441"/>
                </a:lnTo>
                <a:lnTo>
                  <a:pt x="21926" y="304441"/>
                </a:lnTo>
                <a:lnTo>
                  <a:pt x="4673" y="304441"/>
                </a:lnTo>
                <a:cubicBezTo>
                  <a:pt x="1797" y="304441"/>
                  <a:pt x="0" y="302284"/>
                  <a:pt x="0" y="299768"/>
                </a:cubicBezTo>
                <a:cubicBezTo>
                  <a:pt x="0" y="297252"/>
                  <a:pt x="1797" y="295096"/>
                  <a:pt x="4673" y="295096"/>
                </a:cubicBezTo>
                <a:lnTo>
                  <a:pt x="16175" y="295096"/>
                </a:lnTo>
                <a:lnTo>
                  <a:pt x="16175" y="294377"/>
                </a:lnTo>
                <a:cubicBezTo>
                  <a:pt x="16175" y="280359"/>
                  <a:pt x="27677" y="268857"/>
                  <a:pt x="41695" y="268857"/>
                </a:cubicBezTo>
                <a:cubicBezTo>
                  <a:pt x="43851" y="268857"/>
                  <a:pt x="45648" y="268857"/>
                  <a:pt x="47446" y="269576"/>
                </a:cubicBezTo>
                <a:cubicBezTo>
                  <a:pt x="52478" y="262746"/>
                  <a:pt x="60385" y="258433"/>
                  <a:pt x="69371" y="258433"/>
                </a:cubicBezTo>
                <a:cubicBezTo>
                  <a:pt x="74763" y="258433"/>
                  <a:pt x="79795" y="259871"/>
                  <a:pt x="83748" y="262746"/>
                </a:cubicBezTo>
                <a:cubicBezTo>
                  <a:pt x="89859" y="253042"/>
                  <a:pt x="99923" y="246931"/>
                  <a:pt x="111784" y="246931"/>
                </a:cubicBezTo>
                <a:cubicBezTo>
                  <a:pt x="117176" y="246931"/>
                  <a:pt x="121848" y="248010"/>
                  <a:pt x="126521" y="250166"/>
                </a:cubicBezTo>
                <a:cubicBezTo>
                  <a:pt x="128318" y="239024"/>
                  <a:pt x="128318" y="228960"/>
                  <a:pt x="128318" y="223928"/>
                </a:cubicBezTo>
                <a:lnTo>
                  <a:pt x="121489" y="223928"/>
                </a:lnTo>
                <a:cubicBezTo>
                  <a:pt x="120051" y="223928"/>
                  <a:pt x="118973" y="223209"/>
                  <a:pt x="117895" y="221771"/>
                </a:cubicBezTo>
                <a:cubicBezTo>
                  <a:pt x="116816" y="221052"/>
                  <a:pt x="116816" y="219614"/>
                  <a:pt x="117176" y="217817"/>
                </a:cubicBezTo>
                <a:lnTo>
                  <a:pt x="122567" y="200564"/>
                </a:lnTo>
                <a:cubicBezTo>
                  <a:pt x="113941" y="200564"/>
                  <a:pt x="96329" y="202362"/>
                  <a:pt x="83748" y="217817"/>
                </a:cubicBezTo>
                <a:cubicBezTo>
                  <a:pt x="83029" y="218896"/>
                  <a:pt x="81592" y="219614"/>
                  <a:pt x="80513" y="219614"/>
                </a:cubicBezTo>
                <a:cubicBezTo>
                  <a:pt x="80154" y="219614"/>
                  <a:pt x="79795" y="219614"/>
                  <a:pt x="79076" y="219255"/>
                </a:cubicBezTo>
                <a:cubicBezTo>
                  <a:pt x="77279" y="218896"/>
                  <a:pt x="76200" y="217458"/>
                  <a:pt x="75841" y="215661"/>
                </a:cubicBezTo>
                <a:cubicBezTo>
                  <a:pt x="75481" y="212426"/>
                  <a:pt x="64698" y="140539"/>
                  <a:pt x="105674" y="98845"/>
                </a:cubicBezTo>
                <a:cubicBezTo>
                  <a:pt x="107830" y="81232"/>
                  <a:pt x="112503" y="65777"/>
                  <a:pt x="118254" y="52118"/>
                </a:cubicBezTo>
                <a:cubicBezTo>
                  <a:pt x="118254" y="51040"/>
                  <a:pt x="118613" y="50321"/>
                  <a:pt x="119332" y="49602"/>
                </a:cubicBezTo>
                <a:cubicBezTo>
                  <a:pt x="131913" y="20129"/>
                  <a:pt x="148446" y="1797"/>
                  <a:pt x="148806" y="1438"/>
                </a:cubicBezTo>
                <a:cubicBezTo>
                  <a:pt x="148806" y="1438"/>
                  <a:pt x="148806" y="1438"/>
                  <a:pt x="149165" y="1438"/>
                </a:cubicBezTo>
                <a:lnTo>
                  <a:pt x="149165" y="1079"/>
                </a:lnTo>
                <a:cubicBezTo>
                  <a:pt x="149525" y="719"/>
                  <a:pt x="150244" y="360"/>
                  <a:pt x="150603" y="360"/>
                </a:cubicBezTo>
                <a:cubicBezTo>
                  <a:pt x="150603" y="360"/>
                  <a:pt x="150963" y="360"/>
                  <a:pt x="150963"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Lato Light"/>
              <a:ea typeface="Lato Light"/>
              <a:cs typeface="Lato Light"/>
              <a:sym typeface="Lato Light"/>
            </a:endParaRPr>
          </a:p>
        </p:txBody>
      </p:sp>
      <p:sp>
        <p:nvSpPr>
          <p:cNvPr id="293" name="Google Shape;293;p42"/>
          <p:cNvSpPr/>
          <p:nvPr/>
        </p:nvSpPr>
        <p:spPr>
          <a:xfrm>
            <a:off x="4704332" y="1198620"/>
            <a:ext cx="572325" cy="492794"/>
          </a:xfrm>
          <a:custGeom>
            <a:rect b="b" l="l" r="r" t="t"/>
            <a:pathLst>
              <a:path extrusionOk="0" h="250467" w="290152">
                <a:moveTo>
                  <a:pt x="205705" y="203866"/>
                </a:moveTo>
                <a:lnTo>
                  <a:pt x="167451" y="241505"/>
                </a:lnTo>
                <a:lnTo>
                  <a:pt x="262364" y="241505"/>
                </a:lnTo>
                <a:cubicBezTo>
                  <a:pt x="272830" y="241505"/>
                  <a:pt x="281491" y="233260"/>
                  <a:pt x="281491" y="222865"/>
                </a:cubicBezTo>
                <a:cubicBezTo>
                  <a:pt x="281491" y="212470"/>
                  <a:pt x="272830" y="203866"/>
                  <a:pt x="262364" y="203866"/>
                </a:cubicBezTo>
                <a:lnTo>
                  <a:pt x="205705" y="203866"/>
                </a:lnTo>
                <a:close/>
                <a:moveTo>
                  <a:pt x="158790" y="203866"/>
                </a:moveTo>
                <a:lnTo>
                  <a:pt x="120536" y="241505"/>
                </a:lnTo>
                <a:lnTo>
                  <a:pt x="155181" y="241505"/>
                </a:lnTo>
                <a:lnTo>
                  <a:pt x="193435" y="203866"/>
                </a:lnTo>
                <a:lnTo>
                  <a:pt x="158790" y="203866"/>
                </a:lnTo>
                <a:close/>
                <a:moveTo>
                  <a:pt x="111874" y="203866"/>
                </a:moveTo>
                <a:lnTo>
                  <a:pt x="73621" y="241505"/>
                </a:lnTo>
                <a:lnTo>
                  <a:pt x="107905" y="241505"/>
                </a:lnTo>
                <a:lnTo>
                  <a:pt x="146159" y="203866"/>
                </a:lnTo>
                <a:lnTo>
                  <a:pt x="111874" y="203866"/>
                </a:lnTo>
                <a:close/>
                <a:moveTo>
                  <a:pt x="64959" y="203866"/>
                </a:moveTo>
                <a:lnTo>
                  <a:pt x="27066" y="241505"/>
                </a:lnTo>
                <a:cubicBezTo>
                  <a:pt x="27427" y="241505"/>
                  <a:pt x="27427" y="241505"/>
                  <a:pt x="27788" y="241505"/>
                </a:cubicBezTo>
                <a:lnTo>
                  <a:pt x="61350" y="241505"/>
                </a:lnTo>
                <a:lnTo>
                  <a:pt x="99243" y="203866"/>
                </a:lnTo>
                <a:lnTo>
                  <a:pt x="64959" y="203866"/>
                </a:lnTo>
                <a:close/>
                <a:moveTo>
                  <a:pt x="27788" y="203866"/>
                </a:moveTo>
                <a:cubicBezTo>
                  <a:pt x="17322" y="203866"/>
                  <a:pt x="9022" y="212470"/>
                  <a:pt x="9022" y="222865"/>
                </a:cubicBezTo>
                <a:cubicBezTo>
                  <a:pt x="9022" y="229317"/>
                  <a:pt x="12270" y="235053"/>
                  <a:pt x="17683" y="238637"/>
                </a:cubicBezTo>
                <a:lnTo>
                  <a:pt x="52689" y="203866"/>
                </a:lnTo>
                <a:lnTo>
                  <a:pt x="27788" y="203866"/>
                </a:lnTo>
                <a:close/>
                <a:moveTo>
                  <a:pt x="27788" y="195263"/>
                </a:moveTo>
                <a:lnTo>
                  <a:pt x="262364" y="195263"/>
                </a:lnTo>
                <a:cubicBezTo>
                  <a:pt x="277882" y="195263"/>
                  <a:pt x="290152" y="207451"/>
                  <a:pt x="290152" y="222865"/>
                </a:cubicBezTo>
                <a:cubicBezTo>
                  <a:pt x="290152" y="237921"/>
                  <a:pt x="277882" y="250467"/>
                  <a:pt x="262364" y="250467"/>
                </a:cubicBezTo>
                <a:lnTo>
                  <a:pt x="27788" y="250467"/>
                </a:lnTo>
                <a:cubicBezTo>
                  <a:pt x="12631" y="250467"/>
                  <a:pt x="0" y="237921"/>
                  <a:pt x="0" y="222865"/>
                </a:cubicBezTo>
                <a:cubicBezTo>
                  <a:pt x="0" y="207451"/>
                  <a:pt x="12631" y="195263"/>
                  <a:pt x="27788" y="195263"/>
                </a:cubicBezTo>
                <a:close/>
                <a:moveTo>
                  <a:pt x="230010" y="108640"/>
                </a:moveTo>
                <a:cubicBezTo>
                  <a:pt x="224313" y="108640"/>
                  <a:pt x="219684" y="113312"/>
                  <a:pt x="219684" y="118704"/>
                </a:cubicBezTo>
                <a:cubicBezTo>
                  <a:pt x="219684" y="124455"/>
                  <a:pt x="224313" y="129127"/>
                  <a:pt x="230010" y="129127"/>
                </a:cubicBezTo>
                <a:cubicBezTo>
                  <a:pt x="235351" y="129127"/>
                  <a:pt x="239980" y="124455"/>
                  <a:pt x="239980" y="118704"/>
                </a:cubicBezTo>
                <a:cubicBezTo>
                  <a:pt x="239980" y="113312"/>
                  <a:pt x="235351" y="108640"/>
                  <a:pt x="230010" y="108640"/>
                </a:cubicBezTo>
                <a:close/>
                <a:moveTo>
                  <a:pt x="230010" y="100013"/>
                </a:moveTo>
                <a:cubicBezTo>
                  <a:pt x="240336" y="100013"/>
                  <a:pt x="248882" y="108280"/>
                  <a:pt x="248882" y="118704"/>
                </a:cubicBezTo>
                <a:cubicBezTo>
                  <a:pt x="248882" y="129487"/>
                  <a:pt x="240336" y="137754"/>
                  <a:pt x="230010" y="137754"/>
                </a:cubicBezTo>
                <a:cubicBezTo>
                  <a:pt x="219684" y="137754"/>
                  <a:pt x="211138" y="129487"/>
                  <a:pt x="211138" y="118704"/>
                </a:cubicBezTo>
                <a:cubicBezTo>
                  <a:pt x="211138" y="108280"/>
                  <a:pt x="219684" y="100013"/>
                  <a:pt x="230010" y="100013"/>
                </a:cubicBezTo>
                <a:close/>
                <a:moveTo>
                  <a:pt x="225974" y="69723"/>
                </a:moveTo>
                <a:lnTo>
                  <a:pt x="223470" y="84905"/>
                </a:lnTo>
                <a:cubicBezTo>
                  <a:pt x="223470" y="86350"/>
                  <a:pt x="222397" y="87796"/>
                  <a:pt x="220609" y="88519"/>
                </a:cubicBezTo>
                <a:cubicBezTo>
                  <a:pt x="219178" y="88881"/>
                  <a:pt x="218105" y="89604"/>
                  <a:pt x="216317" y="89965"/>
                </a:cubicBezTo>
                <a:cubicBezTo>
                  <a:pt x="215244" y="90688"/>
                  <a:pt x="213456" y="90688"/>
                  <a:pt x="212025" y="89604"/>
                </a:cubicBezTo>
                <a:lnTo>
                  <a:pt x="199864" y="80929"/>
                </a:lnTo>
                <a:cubicBezTo>
                  <a:pt x="197360" y="82736"/>
                  <a:pt x="195214" y="85266"/>
                  <a:pt x="193068" y="87796"/>
                </a:cubicBezTo>
                <a:lnTo>
                  <a:pt x="201652" y="100086"/>
                </a:lnTo>
                <a:cubicBezTo>
                  <a:pt x="202725" y="101170"/>
                  <a:pt x="202725" y="103339"/>
                  <a:pt x="202368" y="104424"/>
                </a:cubicBezTo>
                <a:cubicBezTo>
                  <a:pt x="201652" y="105869"/>
                  <a:pt x="200937" y="107315"/>
                  <a:pt x="200579" y="108761"/>
                </a:cubicBezTo>
                <a:cubicBezTo>
                  <a:pt x="200221" y="110207"/>
                  <a:pt x="198791" y="111653"/>
                  <a:pt x="197360" y="111653"/>
                </a:cubicBezTo>
                <a:lnTo>
                  <a:pt x="181980" y="114183"/>
                </a:lnTo>
                <a:cubicBezTo>
                  <a:pt x="181980" y="115629"/>
                  <a:pt x="181980" y="117436"/>
                  <a:pt x="181980" y="118882"/>
                </a:cubicBezTo>
                <a:cubicBezTo>
                  <a:pt x="181980" y="120689"/>
                  <a:pt x="181980" y="122497"/>
                  <a:pt x="181980" y="123942"/>
                </a:cubicBezTo>
                <a:lnTo>
                  <a:pt x="197002" y="126473"/>
                </a:lnTo>
                <a:cubicBezTo>
                  <a:pt x="198791" y="126473"/>
                  <a:pt x="200221" y="127919"/>
                  <a:pt x="200579" y="129364"/>
                </a:cubicBezTo>
                <a:cubicBezTo>
                  <a:pt x="200937" y="130810"/>
                  <a:pt x="201652" y="132256"/>
                  <a:pt x="202368" y="133340"/>
                </a:cubicBezTo>
                <a:cubicBezTo>
                  <a:pt x="202725" y="134786"/>
                  <a:pt x="202725" y="136955"/>
                  <a:pt x="201652" y="138039"/>
                </a:cubicBezTo>
                <a:lnTo>
                  <a:pt x="193068" y="150329"/>
                </a:lnTo>
                <a:cubicBezTo>
                  <a:pt x="195214" y="152859"/>
                  <a:pt x="197360" y="155390"/>
                  <a:pt x="199864" y="157558"/>
                </a:cubicBezTo>
                <a:lnTo>
                  <a:pt x="212025" y="148522"/>
                </a:lnTo>
                <a:cubicBezTo>
                  <a:pt x="213456" y="147437"/>
                  <a:pt x="215244" y="147437"/>
                  <a:pt x="216675" y="148160"/>
                </a:cubicBezTo>
                <a:cubicBezTo>
                  <a:pt x="218105" y="148522"/>
                  <a:pt x="219178" y="149245"/>
                  <a:pt x="220609" y="149606"/>
                </a:cubicBezTo>
                <a:cubicBezTo>
                  <a:pt x="222397" y="150329"/>
                  <a:pt x="223470" y="151775"/>
                  <a:pt x="223470" y="153221"/>
                </a:cubicBezTo>
                <a:lnTo>
                  <a:pt x="225974" y="168402"/>
                </a:lnTo>
                <a:cubicBezTo>
                  <a:pt x="229193" y="168764"/>
                  <a:pt x="232412" y="168764"/>
                  <a:pt x="235989" y="168402"/>
                </a:cubicBezTo>
                <a:lnTo>
                  <a:pt x="238135" y="153221"/>
                </a:lnTo>
                <a:cubicBezTo>
                  <a:pt x="238493" y="151775"/>
                  <a:pt x="239566" y="150329"/>
                  <a:pt x="240997" y="149606"/>
                </a:cubicBezTo>
                <a:cubicBezTo>
                  <a:pt x="242427" y="149245"/>
                  <a:pt x="243858" y="148522"/>
                  <a:pt x="245289" y="148160"/>
                </a:cubicBezTo>
                <a:cubicBezTo>
                  <a:pt x="246719" y="147437"/>
                  <a:pt x="248508" y="147437"/>
                  <a:pt x="249581" y="148522"/>
                </a:cubicBezTo>
                <a:lnTo>
                  <a:pt x="262099" y="157558"/>
                </a:lnTo>
                <a:cubicBezTo>
                  <a:pt x="264603" y="155390"/>
                  <a:pt x="266749" y="152859"/>
                  <a:pt x="268895" y="150329"/>
                </a:cubicBezTo>
                <a:lnTo>
                  <a:pt x="259953" y="138039"/>
                </a:lnTo>
                <a:cubicBezTo>
                  <a:pt x="258880" y="136955"/>
                  <a:pt x="258880" y="134786"/>
                  <a:pt x="259596" y="133340"/>
                </a:cubicBezTo>
                <a:cubicBezTo>
                  <a:pt x="260311" y="132256"/>
                  <a:pt x="261026" y="130810"/>
                  <a:pt x="261384" y="129364"/>
                </a:cubicBezTo>
                <a:cubicBezTo>
                  <a:pt x="262099" y="127919"/>
                  <a:pt x="263172" y="126473"/>
                  <a:pt x="264961" y="126473"/>
                </a:cubicBezTo>
                <a:lnTo>
                  <a:pt x="279626" y="123942"/>
                </a:lnTo>
                <a:cubicBezTo>
                  <a:pt x="279983" y="122497"/>
                  <a:pt x="279983" y="120689"/>
                  <a:pt x="279983" y="118882"/>
                </a:cubicBezTo>
                <a:cubicBezTo>
                  <a:pt x="279983" y="117436"/>
                  <a:pt x="279983" y="115629"/>
                  <a:pt x="279626" y="114183"/>
                </a:cubicBezTo>
                <a:lnTo>
                  <a:pt x="264961" y="111653"/>
                </a:lnTo>
                <a:cubicBezTo>
                  <a:pt x="263172" y="111653"/>
                  <a:pt x="262099" y="110207"/>
                  <a:pt x="261384" y="108761"/>
                </a:cubicBezTo>
                <a:cubicBezTo>
                  <a:pt x="261026" y="107315"/>
                  <a:pt x="260311" y="105869"/>
                  <a:pt x="259596" y="104424"/>
                </a:cubicBezTo>
                <a:cubicBezTo>
                  <a:pt x="258880" y="103339"/>
                  <a:pt x="258880" y="101170"/>
                  <a:pt x="259953" y="100086"/>
                </a:cubicBezTo>
                <a:lnTo>
                  <a:pt x="268895" y="87435"/>
                </a:lnTo>
                <a:cubicBezTo>
                  <a:pt x="266749" y="85266"/>
                  <a:pt x="264603" y="82736"/>
                  <a:pt x="262099" y="80929"/>
                </a:cubicBezTo>
                <a:lnTo>
                  <a:pt x="249581" y="89604"/>
                </a:lnTo>
                <a:cubicBezTo>
                  <a:pt x="248508" y="90688"/>
                  <a:pt x="246719" y="90688"/>
                  <a:pt x="244931" y="89965"/>
                </a:cubicBezTo>
                <a:cubicBezTo>
                  <a:pt x="243858" y="89604"/>
                  <a:pt x="242427" y="88881"/>
                  <a:pt x="240997" y="88519"/>
                </a:cubicBezTo>
                <a:cubicBezTo>
                  <a:pt x="239566" y="87796"/>
                  <a:pt x="238493" y="86350"/>
                  <a:pt x="238135" y="84905"/>
                </a:cubicBezTo>
                <a:lnTo>
                  <a:pt x="235989" y="69723"/>
                </a:lnTo>
                <a:cubicBezTo>
                  <a:pt x="232770" y="69362"/>
                  <a:pt x="229193" y="69362"/>
                  <a:pt x="225974" y="69723"/>
                </a:cubicBezTo>
                <a:close/>
                <a:moveTo>
                  <a:pt x="221682" y="61410"/>
                </a:moveTo>
                <a:cubicBezTo>
                  <a:pt x="227763" y="60325"/>
                  <a:pt x="234201" y="60325"/>
                  <a:pt x="240281" y="61410"/>
                </a:cubicBezTo>
                <a:cubicBezTo>
                  <a:pt x="242070" y="61771"/>
                  <a:pt x="243500" y="63217"/>
                  <a:pt x="243858" y="65024"/>
                </a:cubicBezTo>
                <a:lnTo>
                  <a:pt x="246362" y="80929"/>
                </a:lnTo>
                <a:cubicBezTo>
                  <a:pt x="246719" y="80929"/>
                  <a:pt x="246719" y="80929"/>
                  <a:pt x="246719" y="80929"/>
                </a:cubicBezTo>
                <a:lnTo>
                  <a:pt x="259596" y="71531"/>
                </a:lnTo>
                <a:cubicBezTo>
                  <a:pt x="261026" y="70808"/>
                  <a:pt x="263172" y="70808"/>
                  <a:pt x="264603" y="71531"/>
                </a:cubicBezTo>
                <a:cubicBezTo>
                  <a:pt x="269611" y="75507"/>
                  <a:pt x="274260" y="79844"/>
                  <a:pt x="277837" y="84905"/>
                </a:cubicBezTo>
                <a:cubicBezTo>
                  <a:pt x="278910" y="86350"/>
                  <a:pt x="278910" y="88519"/>
                  <a:pt x="277837" y="89965"/>
                </a:cubicBezTo>
                <a:lnTo>
                  <a:pt x="268538" y="102978"/>
                </a:lnTo>
                <a:cubicBezTo>
                  <a:pt x="268538" y="103339"/>
                  <a:pt x="268538" y="103339"/>
                  <a:pt x="268538" y="103701"/>
                </a:cubicBezTo>
                <a:lnTo>
                  <a:pt x="284275" y="105869"/>
                </a:lnTo>
                <a:cubicBezTo>
                  <a:pt x="286421" y="106231"/>
                  <a:pt x="287494" y="107677"/>
                  <a:pt x="287852" y="109484"/>
                </a:cubicBezTo>
                <a:cubicBezTo>
                  <a:pt x="288210" y="112737"/>
                  <a:pt x="288567" y="115629"/>
                  <a:pt x="288567" y="118882"/>
                </a:cubicBezTo>
                <a:cubicBezTo>
                  <a:pt x="288567" y="122135"/>
                  <a:pt x="288210" y="125388"/>
                  <a:pt x="287852" y="128641"/>
                </a:cubicBezTo>
                <a:cubicBezTo>
                  <a:pt x="287494" y="130449"/>
                  <a:pt x="286421" y="131895"/>
                  <a:pt x="284275" y="132256"/>
                </a:cubicBezTo>
                <a:lnTo>
                  <a:pt x="268538" y="134786"/>
                </a:lnTo>
                <a:lnTo>
                  <a:pt x="277837" y="147799"/>
                </a:lnTo>
                <a:cubicBezTo>
                  <a:pt x="278910" y="149606"/>
                  <a:pt x="278910" y="151414"/>
                  <a:pt x="277837" y="153221"/>
                </a:cubicBezTo>
                <a:cubicBezTo>
                  <a:pt x="274260" y="158281"/>
                  <a:pt x="269611" y="162619"/>
                  <a:pt x="264603" y="166595"/>
                </a:cubicBezTo>
                <a:cubicBezTo>
                  <a:pt x="263172" y="167679"/>
                  <a:pt x="261026" y="167679"/>
                  <a:pt x="259596" y="166595"/>
                </a:cubicBezTo>
                <a:lnTo>
                  <a:pt x="246719" y="156835"/>
                </a:lnTo>
                <a:cubicBezTo>
                  <a:pt x="246719" y="157197"/>
                  <a:pt x="246719" y="157197"/>
                  <a:pt x="246362" y="157197"/>
                </a:cubicBezTo>
                <a:lnTo>
                  <a:pt x="243858" y="173101"/>
                </a:lnTo>
                <a:cubicBezTo>
                  <a:pt x="243500" y="174909"/>
                  <a:pt x="242070" y="176354"/>
                  <a:pt x="240281" y="176716"/>
                </a:cubicBezTo>
                <a:cubicBezTo>
                  <a:pt x="237420" y="177077"/>
                  <a:pt x="233843" y="177439"/>
                  <a:pt x="230982" y="177439"/>
                </a:cubicBezTo>
                <a:cubicBezTo>
                  <a:pt x="227763" y="177439"/>
                  <a:pt x="224543" y="177077"/>
                  <a:pt x="221682" y="176716"/>
                </a:cubicBezTo>
                <a:cubicBezTo>
                  <a:pt x="219536" y="176354"/>
                  <a:pt x="218105" y="174909"/>
                  <a:pt x="218105" y="173101"/>
                </a:cubicBezTo>
                <a:lnTo>
                  <a:pt x="215602" y="157197"/>
                </a:lnTo>
                <a:cubicBezTo>
                  <a:pt x="215244" y="157197"/>
                  <a:pt x="215244" y="157197"/>
                  <a:pt x="215244" y="156835"/>
                </a:cubicBezTo>
                <a:lnTo>
                  <a:pt x="202368" y="166595"/>
                </a:lnTo>
                <a:cubicBezTo>
                  <a:pt x="200937" y="167679"/>
                  <a:pt x="198791" y="167679"/>
                  <a:pt x="197360" y="166595"/>
                </a:cubicBezTo>
                <a:cubicBezTo>
                  <a:pt x="191995" y="162619"/>
                  <a:pt x="187703" y="158281"/>
                  <a:pt x="183768" y="153221"/>
                </a:cubicBezTo>
                <a:cubicBezTo>
                  <a:pt x="183053" y="151414"/>
                  <a:pt x="183053" y="149606"/>
                  <a:pt x="183768" y="147799"/>
                </a:cubicBezTo>
                <a:lnTo>
                  <a:pt x="193426" y="134786"/>
                </a:lnTo>
                <a:cubicBezTo>
                  <a:pt x="193068" y="134786"/>
                  <a:pt x="193068" y="134786"/>
                  <a:pt x="193068" y="134786"/>
                </a:cubicBezTo>
                <a:lnTo>
                  <a:pt x="177330" y="132256"/>
                </a:lnTo>
                <a:cubicBezTo>
                  <a:pt x="175900" y="131895"/>
                  <a:pt x="174469" y="130449"/>
                  <a:pt x="173753" y="128641"/>
                </a:cubicBezTo>
                <a:cubicBezTo>
                  <a:pt x="173396" y="125388"/>
                  <a:pt x="173038" y="122135"/>
                  <a:pt x="173038" y="118882"/>
                </a:cubicBezTo>
                <a:cubicBezTo>
                  <a:pt x="173038" y="115629"/>
                  <a:pt x="173396" y="112737"/>
                  <a:pt x="173753" y="109484"/>
                </a:cubicBezTo>
                <a:cubicBezTo>
                  <a:pt x="174469" y="107677"/>
                  <a:pt x="175900" y="106231"/>
                  <a:pt x="177330" y="105869"/>
                </a:cubicBezTo>
                <a:lnTo>
                  <a:pt x="193068" y="103701"/>
                </a:lnTo>
                <a:cubicBezTo>
                  <a:pt x="193068" y="103339"/>
                  <a:pt x="193068" y="103339"/>
                  <a:pt x="193426" y="103339"/>
                </a:cubicBezTo>
                <a:lnTo>
                  <a:pt x="183768" y="89965"/>
                </a:lnTo>
                <a:cubicBezTo>
                  <a:pt x="183053" y="88519"/>
                  <a:pt x="183053" y="86350"/>
                  <a:pt x="183768" y="84905"/>
                </a:cubicBezTo>
                <a:cubicBezTo>
                  <a:pt x="187345" y="79844"/>
                  <a:pt x="191995" y="75507"/>
                  <a:pt x="197360" y="71531"/>
                </a:cubicBezTo>
                <a:cubicBezTo>
                  <a:pt x="198791" y="70808"/>
                  <a:pt x="200937" y="70808"/>
                  <a:pt x="202368" y="71531"/>
                </a:cubicBezTo>
                <a:lnTo>
                  <a:pt x="215244" y="80929"/>
                </a:lnTo>
                <a:lnTo>
                  <a:pt x="215602" y="80929"/>
                </a:lnTo>
                <a:lnTo>
                  <a:pt x="218105" y="65024"/>
                </a:lnTo>
                <a:cubicBezTo>
                  <a:pt x="218105" y="63217"/>
                  <a:pt x="219536" y="61771"/>
                  <a:pt x="221682" y="61410"/>
                </a:cubicBezTo>
                <a:close/>
                <a:moveTo>
                  <a:pt x="85725" y="51906"/>
                </a:moveTo>
                <a:cubicBezTo>
                  <a:pt x="66837" y="51906"/>
                  <a:pt x="51581" y="67098"/>
                  <a:pt x="51581" y="85545"/>
                </a:cubicBezTo>
                <a:cubicBezTo>
                  <a:pt x="51581" y="104354"/>
                  <a:pt x="66837" y="119546"/>
                  <a:pt x="85725" y="119546"/>
                </a:cubicBezTo>
                <a:cubicBezTo>
                  <a:pt x="104251" y="119546"/>
                  <a:pt x="119507" y="104354"/>
                  <a:pt x="119507" y="85545"/>
                </a:cubicBezTo>
                <a:cubicBezTo>
                  <a:pt x="119507" y="67098"/>
                  <a:pt x="104251" y="51906"/>
                  <a:pt x="85725" y="51906"/>
                </a:cubicBezTo>
                <a:close/>
                <a:moveTo>
                  <a:pt x="85725" y="42863"/>
                </a:moveTo>
                <a:cubicBezTo>
                  <a:pt x="109336" y="42863"/>
                  <a:pt x="128225" y="62034"/>
                  <a:pt x="128225" y="85545"/>
                </a:cubicBezTo>
                <a:cubicBezTo>
                  <a:pt x="128225" y="109056"/>
                  <a:pt x="109336" y="128227"/>
                  <a:pt x="85725" y="128227"/>
                </a:cubicBezTo>
                <a:cubicBezTo>
                  <a:pt x="62115" y="128227"/>
                  <a:pt x="42863" y="109056"/>
                  <a:pt x="42863" y="85545"/>
                </a:cubicBezTo>
                <a:cubicBezTo>
                  <a:pt x="42863" y="62034"/>
                  <a:pt x="62115" y="42863"/>
                  <a:pt x="85725" y="42863"/>
                </a:cubicBezTo>
                <a:close/>
                <a:moveTo>
                  <a:pt x="230200" y="33338"/>
                </a:moveTo>
                <a:cubicBezTo>
                  <a:pt x="250968" y="33338"/>
                  <a:pt x="270663" y="40747"/>
                  <a:pt x="286777" y="54152"/>
                </a:cubicBezTo>
                <a:cubicBezTo>
                  <a:pt x="288209" y="55563"/>
                  <a:pt x="288567" y="58385"/>
                  <a:pt x="287135" y="60149"/>
                </a:cubicBezTo>
                <a:cubicBezTo>
                  <a:pt x="286060" y="61208"/>
                  <a:pt x="284986" y="61560"/>
                  <a:pt x="283554" y="61560"/>
                </a:cubicBezTo>
                <a:cubicBezTo>
                  <a:pt x="282480" y="61560"/>
                  <a:pt x="281405" y="61208"/>
                  <a:pt x="280689" y="60502"/>
                </a:cubicBezTo>
                <a:cubicBezTo>
                  <a:pt x="266724" y="48508"/>
                  <a:pt x="248820" y="41805"/>
                  <a:pt x="230200" y="41805"/>
                </a:cubicBezTo>
                <a:cubicBezTo>
                  <a:pt x="219815" y="41805"/>
                  <a:pt x="209789" y="43922"/>
                  <a:pt x="200479" y="47802"/>
                </a:cubicBezTo>
                <a:cubicBezTo>
                  <a:pt x="198330" y="48508"/>
                  <a:pt x="195824" y="47449"/>
                  <a:pt x="194749" y="45333"/>
                </a:cubicBezTo>
                <a:cubicBezTo>
                  <a:pt x="193675" y="43216"/>
                  <a:pt x="194749" y="40747"/>
                  <a:pt x="196898" y="39688"/>
                </a:cubicBezTo>
                <a:cubicBezTo>
                  <a:pt x="207640" y="35455"/>
                  <a:pt x="218741" y="33338"/>
                  <a:pt x="230200" y="33338"/>
                </a:cubicBezTo>
                <a:close/>
                <a:moveTo>
                  <a:pt x="91488" y="8285"/>
                </a:moveTo>
                <a:lnTo>
                  <a:pt x="79602" y="8645"/>
                </a:lnTo>
                <a:lnTo>
                  <a:pt x="79962" y="19450"/>
                </a:lnTo>
                <a:cubicBezTo>
                  <a:pt x="79962" y="21251"/>
                  <a:pt x="78161" y="23052"/>
                  <a:pt x="76360" y="23773"/>
                </a:cubicBezTo>
                <a:cubicBezTo>
                  <a:pt x="71677" y="24133"/>
                  <a:pt x="67355" y="25574"/>
                  <a:pt x="62673" y="27375"/>
                </a:cubicBezTo>
                <a:cubicBezTo>
                  <a:pt x="60872" y="27735"/>
                  <a:pt x="58711" y="27375"/>
                  <a:pt x="57630" y="25213"/>
                </a:cubicBezTo>
                <a:lnTo>
                  <a:pt x="51867" y="15849"/>
                </a:lnTo>
                <a:lnTo>
                  <a:pt x="41782" y="21972"/>
                </a:lnTo>
                <a:lnTo>
                  <a:pt x="47545" y="30977"/>
                </a:lnTo>
                <a:cubicBezTo>
                  <a:pt x="48625" y="32777"/>
                  <a:pt x="48265" y="35299"/>
                  <a:pt x="46464" y="36740"/>
                </a:cubicBezTo>
                <a:cubicBezTo>
                  <a:pt x="42862" y="39261"/>
                  <a:pt x="39981" y="42863"/>
                  <a:pt x="36739" y="46104"/>
                </a:cubicBezTo>
                <a:cubicBezTo>
                  <a:pt x="35659" y="48266"/>
                  <a:pt x="33137" y="48626"/>
                  <a:pt x="31336" y="47185"/>
                </a:cubicBezTo>
                <a:lnTo>
                  <a:pt x="21971" y="42142"/>
                </a:lnTo>
                <a:lnTo>
                  <a:pt x="16208" y="52228"/>
                </a:lnTo>
                <a:lnTo>
                  <a:pt x="25573" y="57270"/>
                </a:lnTo>
                <a:cubicBezTo>
                  <a:pt x="27374" y="58351"/>
                  <a:pt x="28095" y="60872"/>
                  <a:pt x="27374" y="62673"/>
                </a:cubicBezTo>
                <a:cubicBezTo>
                  <a:pt x="25573" y="66995"/>
                  <a:pt x="24493" y="71318"/>
                  <a:pt x="23772" y="76000"/>
                </a:cubicBezTo>
                <a:cubicBezTo>
                  <a:pt x="23412" y="78161"/>
                  <a:pt x="21611" y="79602"/>
                  <a:pt x="19450" y="79602"/>
                </a:cubicBezTo>
                <a:lnTo>
                  <a:pt x="8284" y="79602"/>
                </a:lnTo>
                <a:lnTo>
                  <a:pt x="9005" y="91488"/>
                </a:lnTo>
                <a:lnTo>
                  <a:pt x="19450" y="91128"/>
                </a:lnTo>
                <a:cubicBezTo>
                  <a:pt x="21611" y="91128"/>
                  <a:pt x="23412" y="92929"/>
                  <a:pt x="23772" y="94730"/>
                </a:cubicBezTo>
                <a:cubicBezTo>
                  <a:pt x="24493" y="99412"/>
                  <a:pt x="25573" y="103735"/>
                  <a:pt x="27374" y="108057"/>
                </a:cubicBezTo>
                <a:cubicBezTo>
                  <a:pt x="28095" y="110218"/>
                  <a:pt x="27374" y="112379"/>
                  <a:pt x="25573" y="113460"/>
                </a:cubicBezTo>
                <a:lnTo>
                  <a:pt x="16208" y="118863"/>
                </a:lnTo>
                <a:lnTo>
                  <a:pt x="22332" y="129308"/>
                </a:lnTo>
                <a:lnTo>
                  <a:pt x="31336" y="123545"/>
                </a:lnTo>
                <a:cubicBezTo>
                  <a:pt x="33137" y="122465"/>
                  <a:pt x="35659" y="122825"/>
                  <a:pt x="36739" y="124626"/>
                </a:cubicBezTo>
                <a:cubicBezTo>
                  <a:pt x="39981" y="128228"/>
                  <a:pt x="42862" y="131469"/>
                  <a:pt x="46464" y="134351"/>
                </a:cubicBezTo>
                <a:cubicBezTo>
                  <a:pt x="48265" y="135792"/>
                  <a:pt x="48625" y="137953"/>
                  <a:pt x="47545" y="140114"/>
                </a:cubicBezTo>
                <a:lnTo>
                  <a:pt x="42142" y="149479"/>
                </a:lnTo>
                <a:lnTo>
                  <a:pt x="52587" y="154882"/>
                </a:lnTo>
                <a:lnTo>
                  <a:pt x="57630" y="145517"/>
                </a:lnTo>
                <a:cubicBezTo>
                  <a:pt x="58351" y="144076"/>
                  <a:pt x="59791" y="143716"/>
                  <a:pt x="61232" y="143716"/>
                </a:cubicBezTo>
                <a:cubicBezTo>
                  <a:pt x="61952" y="143716"/>
                  <a:pt x="62313" y="143716"/>
                  <a:pt x="62673" y="143716"/>
                </a:cubicBezTo>
                <a:cubicBezTo>
                  <a:pt x="67355" y="145517"/>
                  <a:pt x="71677" y="146597"/>
                  <a:pt x="76360" y="147318"/>
                </a:cubicBezTo>
                <a:cubicBezTo>
                  <a:pt x="78161" y="147678"/>
                  <a:pt x="79962" y="149479"/>
                  <a:pt x="79962" y="151640"/>
                </a:cubicBezTo>
                <a:lnTo>
                  <a:pt x="79962" y="162446"/>
                </a:lnTo>
                <a:lnTo>
                  <a:pt x="91848" y="162085"/>
                </a:lnTo>
                <a:lnTo>
                  <a:pt x="91488" y="151640"/>
                </a:lnTo>
                <a:cubicBezTo>
                  <a:pt x="91488" y="149479"/>
                  <a:pt x="92929" y="147678"/>
                  <a:pt x="95090" y="147318"/>
                </a:cubicBezTo>
                <a:cubicBezTo>
                  <a:pt x="99772" y="146597"/>
                  <a:pt x="104095" y="145517"/>
                  <a:pt x="108417" y="143716"/>
                </a:cubicBezTo>
                <a:cubicBezTo>
                  <a:pt x="110578" y="142995"/>
                  <a:pt x="112739" y="143716"/>
                  <a:pt x="113820" y="145517"/>
                </a:cubicBezTo>
                <a:lnTo>
                  <a:pt x="119222" y="155242"/>
                </a:lnTo>
                <a:lnTo>
                  <a:pt x="129308" y="148758"/>
                </a:lnTo>
                <a:lnTo>
                  <a:pt x="123905" y="140114"/>
                </a:lnTo>
                <a:cubicBezTo>
                  <a:pt x="122824" y="137953"/>
                  <a:pt x="123185" y="135792"/>
                  <a:pt x="124985" y="134351"/>
                </a:cubicBezTo>
                <a:cubicBezTo>
                  <a:pt x="128587" y="131469"/>
                  <a:pt x="131469" y="128228"/>
                  <a:pt x="134711" y="124626"/>
                </a:cubicBezTo>
                <a:cubicBezTo>
                  <a:pt x="135791" y="122825"/>
                  <a:pt x="138312" y="122465"/>
                  <a:pt x="140113" y="123545"/>
                </a:cubicBezTo>
                <a:lnTo>
                  <a:pt x="149478" y="128948"/>
                </a:lnTo>
                <a:lnTo>
                  <a:pt x="155241" y="118502"/>
                </a:lnTo>
                <a:lnTo>
                  <a:pt x="145876" y="113460"/>
                </a:lnTo>
                <a:cubicBezTo>
                  <a:pt x="144075" y="112379"/>
                  <a:pt x="143355" y="110218"/>
                  <a:pt x="144075" y="108057"/>
                </a:cubicBezTo>
                <a:cubicBezTo>
                  <a:pt x="145516" y="104095"/>
                  <a:pt x="146957" y="99412"/>
                  <a:pt x="147317" y="94730"/>
                </a:cubicBezTo>
                <a:cubicBezTo>
                  <a:pt x="147677" y="92929"/>
                  <a:pt x="149839" y="91128"/>
                  <a:pt x="152000" y="91128"/>
                </a:cubicBezTo>
                <a:lnTo>
                  <a:pt x="162805" y="91128"/>
                </a:lnTo>
                <a:lnTo>
                  <a:pt x="162445" y="79602"/>
                </a:lnTo>
                <a:lnTo>
                  <a:pt x="152000" y="79602"/>
                </a:lnTo>
                <a:cubicBezTo>
                  <a:pt x="149839" y="79602"/>
                  <a:pt x="147677" y="78161"/>
                  <a:pt x="147317" y="76000"/>
                </a:cubicBezTo>
                <a:cubicBezTo>
                  <a:pt x="146957" y="71318"/>
                  <a:pt x="145516" y="66995"/>
                  <a:pt x="144075" y="62673"/>
                </a:cubicBezTo>
                <a:cubicBezTo>
                  <a:pt x="143355" y="60872"/>
                  <a:pt x="144075" y="58351"/>
                  <a:pt x="145876" y="57270"/>
                </a:cubicBezTo>
                <a:lnTo>
                  <a:pt x="155241" y="51867"/>
                </a:lnTo>
                <a:lnTo>
                  <a:pt x="149118" y="41782"/>
                </a:lnTo>
                <a:lnTo>
                  <a:pt x="140113" y="47185"/>
                </a:lnTo>
                <a:cubicBezTo>
                  <a:pt x="138312" y="48626"/>
                  <a:pt x="135791" y="48266"/>
                  <a:pt x="134711" y="46104"/>
                </a:cubicBezTo>
                <a:cubicBezTo>
                  <a:pt x="131469" y="42863"/>
                  <a:pt x="128587" y="39261"/>
                  <a:pt x="124985" y="36740"/>
                </a:cubicBezTo>
                <a:cubicBezTo>
                  <a:pt x="123185" y="35299"/>
                  <a:pt x="122824" y="32777"/>
                  <a:pt x="123905" y="30977"/>
                </a:cubicBezTo>
                <a:lnTo>
                  <a:pt x="129308" y="21251"/>
                </a:lnTo>
                <a:lnTo>
                  <a:pt x="118502" y="15849"/>
                </a:lnTo>
                <a:lnTo>
                  <a:pt x="113820" y="25213"/>
                </a:lnTo>
                <a:cubicBezTo>
                  <a:pt x="112739" y="27375"/>
                  <a:pt x="110578" y="28095"/>
                  <a:pt x="108417" y="27375"/>
                </a:cubicBezTo>
                <a:cubicBezTo>
                  <a:pt x="104095" y="25574"/>
                  <a:pt x="99772" y="24133"/>
                  <a:pt x="95090" y="23773"/>
                </a:cubicBezTo>
                <a:cubicBezTo>
                  <a:pt x="92929" y="23052"/>
                  <a:pt x="91488" y="21251"/>
                  <a:pt x="91488" y="19450"/>
                </a:cubicBezTo>
                <a:lnTo>
                  <a:pt x="91488" y="8285"/>
                </a:lnTo>
                <a:close/>
                <a:moveTo>
                  <a:pt x="229949" y="3175"/>
                </a:moveTo>
                <a:cubicBezTo>
                  <a:pt x="239294" y="3175"/>
                  <a:pt x="248639" y="4248"/>
                  <a:pt x="257625" y="6395"/>
                </a:cubicBezTo>
                <a:cubicBezTo>
                  <a:pt x="260141" y="7110"/>
                  <a:pt x="261579" y="9257"/>
                  <a:pt x="261219" y="11761"/>
                </a:cubicBezTo>
                <a:cubicBezTo>
                  <a:pt x="260500" y="13908"/>
                  <a:pt x="257984" y="15339"/>
                  <a:pt x="255468" y="14981"/>
                </a:cubicBezTo>
                <a:cubicBezTo>
                  <a:pt x="247201" y="12834"/>
                  <a:pt x="238575" y="11761"/>
                  <a:pt x="229949" y="11761"/>
                </a:cubicBezTo>
                <a:cubicBezTo>
                  <a:pt x="210180" y="11761"/>
                  <a:pt x="190770" y="17127"/>
                  <a:pt x="173877" y="27502"/>
                </a:cubicBezTo>
                <a:cubicBezTo>
                  <a:pt x="173158" y="27860"/>
                  <a:pt x="172439" y="28218"/>
                  <a:pt x="171361" y="28218"/>
                </a:cubicBezTo>
                <a:cubicBezTo>
                  <a:pt x="169923" y="28218"/>
                  <a:pt x="168845" y="27502"/>
                  <a:pt x="167766" y="26071"/>
                </a:cubicBezTo>
                <a:cubicBezTo>
                  <a:pt x="166688" y="23925"/>
                  <a:pt x="167407" y="21420"/>
                  <a:pt x="169204" y="20347"/>
                </a:cubicBezTo>
                <a:cubicBezTo>
                  <a:pt x="187535" y="8899"/>
                  <a:pt x="208382" y="3175"/>
                  <a:pt x="229949" y="3175"/>
                </a:cubicBezTo>
                <a:close/>
                <a:moveTo>
                  <a:pt x="79602" y="0"/>
                </a:moveTo>
                <a:lnTo>
                  <a:pt x="91848" y="0"/>
                </a:lnTo>
                <a:cubicBezTo>
                  <a:pt x="96531" y="0"/>
                  <a:pt x="100132" y="3602"/>
                  <a:pt x="100132" y="8285"/>
                </a:cubicBezTo>
                <a:lnTo>
                  <a:pt x="100132" y="15488"/>
                </a:lnTo>
                <a:cubicBezTo>
                  <a:pt x="102654" y="16209"/>
                  <a:pt x="105535" y="16929"/>
                  <a:pt x="107696" y="17650"/>
                </a:cubicBezTo>
                <a:lnTo>
                  <a:pt x="111658" y="11166"/>
                </a:lnTo>
                <a:cubicBezTo>
                  <a:pt x="114180" y="7204"/>
                  <a:pt x="119222" y="6123"/>
                  <a:pt x="123185" y="8285"/>
                </a:cubicBezTo>
                <a:lnTo>
                  <a:pt x="133630" y="14408"/>
                </a:lnTo>
                <a:cubicBezTo>
                  <a:pt x="135431" y="15488"/>
                  <a:pt x="136872" y="17289"/>
                  <a:pt x="137592" y="19450"/>
                </a:cubicBezTo>
                <a:cubicBezTo>
                  <a:pt x="138312" y="21612"/>
                  <a:pt x="137952" y="24133"/>
                  <a:pt x="136872" y="25934"/>
                </a:cubicBezTo>
                <a:lnTo>
                  <a:pt x="132910" y="32057"/>
                </a:lnTo>
                <a:cubicBezTo>
                  <a:pt x="135071" y="33858"/>
                  <a:pt x="136872" y="35659"/>
                  <a:pt x="138673" y="37820"/>
                </a:cubicBezTo>
                <a:lnTo>
                  <a:pt x="145156" y="34218"/>
                </a:lnTo>
                <a:cubicBezTo>
                  <a:pt x="146957" y="33138"/>
                  <a:pt x="149478" y="32777"/>
                  <a:pt x="151279" y="33498"/>
                </a:cubicBezTo>
                <a:cubicBezTo>
                  <a:pt x="153801" y="33858"/>
                  <a:pt x="155602" y="35299"/>
                  <a:pt x="156682" y="37460"/>
                </a:cubicBezTo>
                <a:lnTo>
                  <a:pt x="162805" y="47905"/>
                </a:lnTo>
                <a:cubicBezTo>
                  <a:pt x="163886" y="49706"/>
                  <a:pt x="164246" y="52228"/>
                  <a:pt x="163886" y="54029"/>
                </a:cubicBezTo>
                <a:cubicBezTo>
                  <a:pt x="163166" y="56550"/>
                  <a:pt x="161725" y="58351"/>
                  <a:pt x="159564" y="59431"/>
                </a:cubicBezTo>
                <a:lnTo>
                  <a:pt x="153440" y="63033"/>
                </a:lnTo>
                <a:cubicBezTo>
                  <a:pt x="154161" y="65555"/>
                  <a:pt x="154881" y="68076"/>
                  <a:pt x="155602" y="70957"/>
                </a:cubicBezTo>
                <a:lnTo>
                  <a:pt x="162805" y="70957"/>
                </a:lnTo>
                <a:cubicBezTo>
                  <a:pt x="167488" y="70957"/>
                  <a:pt x="171090" y="74920"/>
                  <a:pt x="171090" y="79242"/>
                </a:cubicBezTo>
                <a:lnTo>
                  <a:pt x="171090" y="91488"/>
                </a:lnTo>
                <a:cubicBezTo>
                  <a:pt x="171090" y="96171"/>
                  <a:pt x="167488" y="100133"/>
                  <a:pt x="162805" y="100133"/>
                </a:cubicBezTo>
                <a:lnTo>
                  <a:pt x="155602" y="100133"/>
                </a:lnTo>
                <a:cubicBezTo>
                  <a:pt x="154881" y="102654"/>
                  <a:pt x="154161" y="105175"/>
                  <a:pt x="153440" y="107697"/>
                </a:cubicBezTo>
                <a:lnTo>
                  <a:pt x="159564" y="111299"/>
                </a:lnTo>
                <a:cubicBezTo>
                  <a:pt x="161725" y="112739"/>
                  <a:pt x="163166" y="114540"/>
                  <a:pt x="163886" y="116341"/>
                </a:cubicBezTo>
                <a:cubicBezTo>
                  <a:pt x="164246" y="118863"/>
                  <a:pt x="163886" y="121024"/>
                  <a:pt x="162805" y="122825"/>
                </a:cubicBezTo>
                <a:lnTo>
                  <a:pt x="156682" y="133630"/>
                </a:lnTo>
                <a:cubicBezTo>
                  <a:pt x="155602" y="135431"/>
                  <a:pt x="153801" y="136872"/>
                  <a:pt x="151639" y="137232"/>
                </a:cubicBezTo>
                <a:cubicBezTo>
                  <a:pt x="149478" y="137953"/>
                  <a:pt x="146957" y="137953"/>
                  <a:pt x="145156" y="136512"/>
                </a:cubicBezTo>
                <a:lnTo>
                  <a:pt x="138673" y="132910"/>
                </a:lnTo>
                <a:cubicBezTo>
                  <a:pt x="136872" y="135071"/>
                  <a:pt x="135071" y="136872"/>
                  <a:pt x="132910" y="138673"/>
                </a:cubicBezTo>
                <a:lnTo>
                  <a:pt x="136872" y="145156"/>
                </a:lnTo>
                <a:cubicBezTo>
                  <a:pt x="137952" y="146957"/>
                  <a:pt x="138312" y="149119"/>
                  <a:pt x="137592" y="151280"/>
                </a:cubicBezTo>
                <a:cubicBezTo>
                  <a:pt x="136872" y="153441"/>
                  <a:pt x="135431" y="155242"/>
                  <a:pt x="133630" y="156322"/>
                </a:cubicBezTo>
                <a:lnTo>
                  <a:pt x="123185" y="162446"/>
                </a:lnTo>
                <a:cubicBezTo>
                  <a:pt x="119222" y="164967"/>
                  <a:pt x="114180" y="163526"/>
                  <a:pt x="111658" y="159564"/>
                </a:cubicBezTo>
                <a:lnTo>
                  <a:pt x="107696" y="153081"/>
                </a:lnTo>
                <a:cubicBezTo>
                  <a:pt x="105535" y="154161"/>
                  <a:pt x="102654" y="154882"/>
                  <a:pt x="100132" y="155242"/>
                </a:cubicBezTo>
                <a:lnTo>
                  <a:pt x="100132" y="162446"/>
                </a:lnTo>
                <a:cubicBezTo>
                  <a:pt x="100132" y="167128"/>
                  <a:pt x="96531" y="171090"/>
                  <a:pt x="91848" y="171090"/>
                </a:cubicBezTo>
                <a:lnTo>
                  <a:pt x="79602" y="171090"/>
                </a:lnTo>
                <a:cubicBezTo>
                  <a:pt x="74919" y="171090"/>
                  <a:pt x="70957" y="167128"/>
                  <a:pt x="70957" y="162446"/>
                </a:cubicBezTo>
                <a:lnTo>
                  <a:pt x="70957" y="155242"/>
                </a:lnTo>
                <a:cubicBezTo>
                  <a:pt x="68436" y="154882"/>
                  <a:pt x="65914" y="154161"/>
                  <a:pt x="63393" y="153081"/>
                </a:cubicBezTo>
                <a:lnTo>
                  <a:pt x="59791" y="159564"/>
                </a:lnTo>
                <a:cubicBezTo>
                  <a:pt x="57270" y="163526"/>
                  <a:pt x="52227" y="164967"/>
                  <a:pt x="48265" y="162446"/>
                </a:cubicBezTo>
                <a:lnTo>
                  <a:pt x="37460" y="156322"/>
                </a:lnTo>
                <a:cubicBezTo>
                  <a:pt x="35659" y="155242"/>
                  <a:pt x="34218" y="153441"/>
                  <a:pt x="33497" y="151280"/>
                </a:cubicBezTo>
                <a:cubicBezTo>
                  <a:pt x="33137" y="149119"/>
                  <a:pt x="33497" y="146957"/>
                  <a:pt x="34578" y="145156"/>
                </a:cubicBezTo>
                <a:lnTo>
                  <a:pt x="38180" y="138673"/>
                </a:lnTo>
                <a:cubicBezTo>
                  <a:pt x="36379" y="136872"/>
                  <a:pt x="34218" y="135071"/>
                  <a:pt x="32417" y="132910"/>
                </a:cubicBezTo>
                <a:lnTo>
                  <a:pt x="26294" y="136512"/>
                </a:lnTo>
                <a:cubicBezTo>
                  <a:pt x="21971" y="139033"/>
                  <a:pt x="16929" y="137592"/>
                  <a:pt x="14768" y="133630"/>
                </a:cubicBezTo>
                <a:lnTo>
                  <a:pt x="8284" y="122825"/>
                </a:lnTo>
                <a:cubicBezTo>
                  <a:pt x="7564" y="121024"/>
                  <a:pt x="6843" y="118863"/>
                  <a:pt x="7564" y="116341"/>
                </a:cubicBezTo>
                <a:cubicBezTo>
                  <a:pt x="8284" y="114540"/>
                  <a:pt x="9725" y="112739"/>
                  <a:pt x="11526" y="111299"/>
                </a:cubicBezTo>
                <a:lnTo>
                  <a:pt x="17649" y="107697"/>
                </a:lnTo>
                <a:cubicBezTo>
                  <a:pt x="16929" y="105175"/>
                  <a:pt x="16208" y="102654"/>
                  <a:pt x="15848" y="100133"/>
                </a:cubicBezTo>
                <a:lnTo>
                  <a:pt x="8284" y="100133"/>
                </a:lnTo>
                <a:cubicBezTo>
                  <a:pt x="3962" y="100133"/>
                  <a:pt x="0" y="96171"/>
                  <a:pt x="0" y="91488"/>
                </a:cubicBezTo>
                <a:lnTo>
                  <a:pt x="0" y="79242"/>
                </a:lnTo>
                <a:cubicBezTo>
                  <a:pt x="0" y="74920"/>
                  <a:pt x="3962" y="70957"/>
                  <a:pt x="8284" y="70957"/>
                </a:cubicBezTo>
                <a:lnTo>
                  <a:pt x="15848" y="70957"/>
                </a:lnTo>
                <a:cubicBezTo>
                  <a:pt x="16208" y="68076"/>
                  <a:pt x="16929" y="65555"/>
                  <a:pt x="17649" y="63033"/>
                </a:cubicBezTo>
                <a:lnTo>
                  <a:pt x="11526" y="59431"/>
                </a:lnTo>
                <a:cubicBezTo>
                  <a:pt x="9725" y="58351"/>
                  <a:pt x="8284" y="56550"/>
                  <a:pt x="7564" y="54029"/>
                </a:cubicBezTo>
                <a:cubicBezTo>
                  <a:pt x="6843" y="52228"/>
                  <a:pt x="7564" y="49706"/>
                  <a:pt x="8284" y="47905"/>
                </a:cubicBezTo>
                <a:lnTo>
                  <a:pt x="14768" y="37460"/>
                </a:lnTo>
                <a:cubicBezTo>
                  <a:pt x="16929" y="33138"/>
                  <a:pt x="22332" y="32057"/>
                  <a:pt x="25933" y="34218"/>
                </a:cubicBezTo>
                <a:lnTo>
                  <a:pt x="32417" y="37820"/>
                </a:lnTo>
                <a:cubicBezTo>
                  <a:pt x="34218" y="35659"/>
                  <a:pt x="36379" y="33858"/>
                  <a:pt x="38180" y="32057"/>
                </a:cubicBezTo>
                <a:lnTo>
                  <a:pt x="34578" y="25934"/>
                </a:lnTo>
                <a:cubicBezTo>
                  <a:pt x="33497" y="24133"/>
                  <a:pt x="33137" y="21612"/>
                  <a:pt x="33497" y="19450"/>
                </a:cubicBezTo>
                <a:cubicBezTo>
                  <a:pt x="34218" y="17289"/>
                  <a:pt x="35659" y="15488"/>
                  <a:pt x="37460" y="14408"/>
                </a:cubicBezTo>
                <a:lnTo>
                  <a:pt x="48265" y="8285"/>
                </a:lnTo>
                <a:cubicBezTo>
                  <a:pt x="52227" y="6123"/>
                  <a:pt x="57270" y="7204"/>
                  <a:pt x="59791" y="11166"/>
                </a:cubicBezTo>
                <a:lnTo>
                  <a:pt x="63393" y="17650"/>
                </a:lnTo>
                <a:cubicBezTo>
                  <a:pt x="65914" y="16929"/>
                  <a:pt x="68436" y="16209"/>
                  <a:pt x="70957" y="15488"/>
                </a:cubicBezTo>
                <a:lnTo>
                  <a:pt x="70957" y="8285"/>
                </a:lnTo>
                <a:cubicBezTo>
                  <a:pt x="70957" y="3602"/>
                  <a:pt x="74919" y="0"/>
                  <a:pt x="79602" y="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Calibri"/>
              <a:ea typeface="Calibri"/>
              <a:cs typeface="Calibri"/>
              <a:sym typeface="Calibri"/>
            </a:endParaRPr>
          </a:p>
        </p:txBody>
      </p:sp>
      <p:sp>
        <p:nvSpPr>
          <p:cNvPr id="294" name="Google Shape;294;p42"/>
          <p:cNvSpPr/>
          <p:nvPr/>
        </p:nvSpPr>
        <p:spPr>
          <a:xfrm>
            <a:off x="2251169" y="1710410"/>
            <a:ext cx="572433" cy="572323"/>
          </a:xfrm>
          <a:custGeom>
            <a:rect b="b" l="l" r="r" t="t"/>
            <a:pathLst>
              <a:path extrusionOk="0" h="290151" w="290207">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Calibri"/>
              <a:ea typeface="Calibri"/>
              <a:cs typeface="Calibri"/>
              <a:sym typeface="Calibri"/>
            </a:endParaRPr>
          </a:p>
        </p:txBody>
      </p:sp>
      <p:sp>
        <p:nvSpPr>
          <p:cNvPr id="295" name="Google Shape;295;p42"/>
          <p:cNvSpPr/>
          <p:nvPr/>
        </p:nvSpPr>
        <p:spPr>
          <a:xfrm rot="-5400000">
            <a:off x="7266249" y="3419733"/>
            <a:ext cx="974300" cy="979312"/>
          </a:xfrm>
          <a:custGeom>
            <a:rect b="b" l="l" r="r" t="t"/>
            <a:pathLst>
              <a:path extrusionOk="0" h="412" w="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solidFill>
          <a:ln>
            <a:noFill/>
          </a:ln>
        </p:spPr>
        <p:txBody>
          <a:bodyPr anchorCtr="0" anchor="t" bIns="91400" lIns="182825" spcFirstLastPara="1" rIns="182825" wrap="square" tIns="91400">
            <a:noAutofit/>
          </a:bodyPr>
          <a:lstStyle/>
          <a:p>
            <a:pPr indent="0" lvl="0" marL="0" marR="0" rtl="0" algn="l">
              <a:spcBef>
                <a:spcPts val="0"/>
              </a:spcBef>
              <a:spcAft>
                <a:spcPts val="0"/>
              </a:spcAft>
              <a:buNone/>
            </a:pPr>
            <a:r>
              <a:t/>
            </a:r>
            <a:endParaRPr sz="2000">
              <a:solidFill>
                <a:srgbClr val="212121"/>
              </a:solidFill>
              <a:latin typeface="Lato Light"/>
              <a:ea typeface="Lato Light"/>
              <a:cs typeface="Lato Light"/>
              <a:sym typeface="Lato Light"/>
            </a:endParaRPr>
          </a:p>
        </p:txBody>
      </p:sp>
      <p:sp>
        <p:nvSpPr>
          <p:cNvPr id="296" name="Google Shape;296;p42"/>
          <p:cNvSpPr/>
          <p:nvPr/>
        </p:nvSpPr>
        <p:spPr>
          <a:xfrm rot="5400000">
            <a:off x="7266570" y="2966548"/>
            <a:ext cx="974300" cy="981313"/>
          </a:xfrm>
          <a:custGeom>
            <a:rect b="b" l="l" r="r" t="t"/>
            <a:pathLst>
              <a:path extrusionOk="0" h="413" w="412">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solidFill>
          <a:ln>
            <a:noFill/>
          </a:ln>
        </p:spPr>
        <p:txBody>
          <a:bodyPr anchorCtr="0" anchor="t" bIns="91400" lIns="182825" spcFirstLastPara="1" rIns="182825" wrap="square" tIns="91400">
            <a:noAutofit/>
          </a:bodyPr>
          <a:lstStyle/>
          <a:p>
            <a:pPr indent="0" lvl="0" marL="0" marR="0" rtl="0" algn="l">
              <a:spcBef>
                <a:spcPts val="0"/>
              </a:spcBef>
              <a:spcAft>
                <a:spcPts val="0"/>
              </a:spcAft>
              <a:buNone/>
            </a:pPr>
            <a:r>
              <a:t/>
            </a:r>
            <a:endParaRPr sz="2000">
              <a:solidFill>
                <a:srgbClr val="212121"/>
              </a:solidFill>
              <a:latin typeface="Lato Light"/>
              <a:ea typeface="Lato Light"/>
              <a:cs typeface="Lato Light"/>
              <a:sym typeface="Lato Light"/>
            </a:endParaRPr>
          </a:p>
        </p:txBody>
      </p:sp>
      <p:sp>
        <p:nvSpPr>
          <p:cNvPr id="297" name="Google Shape;297;p42"/>
          <p:cNvSpPr/>
          <p:nvPr/>
        </p:nvSpPr>
        <p:spPr>
          <a:xfrm flipH="1" rot="-5400000">
            <a:off x="3661925" y="155050"/>
            <a:ext cx="911400" cy="7130700"/>
          </a:xfrm>
          <a:prstGeom prst="triangle">
            <a:avLst>
              <a:gd fmla="val 51366"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2"/>
          <p:cNvSpPr/>
          <p:nvPr/>
        </p:nvSpPr>
        <p:spPr>
          <a:xfrm>
            <a:off x="7263755" y="3371992"/>
            <a:ext cx="572552" cy="572365"/>
          </a:xfrm>
          <a:custGeom>
            <a:rect b="b" l="l" r="r" t="t"/>
            <a:pathLst>
              <a:path extrusionOk="0" h="305669" w="305769">
                <a:moveTo>
                  <a:pt x="91520" y="193338"/>
                </a:moveTo>
                <a:lnTo>
                  <a:pt x="91520" y="241276"/>
                </a:lnTo>
                <a:lnTo>
                  <a:pt x="122378" y="217307"/>
                </a:lnTo>
                <a:lnTo>
                  <a:pt x="91520" y="193338"/>
                </a:lnTo>
                <a:close/>
                <a:moveTo>
                  <a:pt x="85062" y="179744"/>
                </a:moveTo>
                <a:cubicBezTo>
                  <a:pt x="86497" y="179028"/>
                  <a:pt x="88291" y="179028"/>
                  <a:pt x="89726" y="180101"/>
                </a:cubicBezTo>
                <a:lnTo>
                  <a:pt x="132784" y="213730"/>
                </a:lnTo>
                <a:cubicBezTo>
                  <a:pt x="133860" y="214445"/>
                  <a:pt x="134578" y="215876"/>
                  <a:pt x="134578" y="217307"/>
                </a:cubicBezTo>
                <a:cubicBezTo>
                  <a:pt x="134578" y="218738"/>
                  <a:pt x="133860" y="219811"/>
                  <a:pt x="132784" y="220885"/>
                </a:cubicBezTo>
                <a:lnTo>
                  <a:pt x="89726" y="254155"/>
                </a:lnTo>
                <a:cubicBezTo>
                  <a:pt x="89009" y="254870"/>
                  <a:pt x="87932" y="254870"/>
                  <a:pt x="86856" y="254870"/>
                </a:cubicBezTo>
                <a:cubicBezTo>
                  <a:pt x="86138" y="254870"/>
                  <a:pt x="85779" y="254870"/>
                  <a:pt x="85062" y="254513"/>
                </a:cubicBezTo>
                <a:cubicBezTo>
                  <a:pt x="83268" y="253797"/>
                  <a:pt x="82550" y="252366"/>
                  <a:pt x="82550" y="250220"/>
                </a:cubicBezTo>
                <a:lnTo>
                  <a:pt x="82550" y="183679"/>
                </a:lnTo>
                <a:cubicBezTo>
                  <a:pt x="82550" y="182248"/>
                  <a:pt x="83268" y="180459"/>
                  <a:pt x="85062" y="179744"/>
                </a:cubicBezTo>
                <a:close/>
                <a:moveTo>
                  <a:pt x="97272" y="153628"/>
                </a:moveTo>
                <a:cubicBezTo>
                  <a:pt x="99784" y="153628"/>
                  <a:pt x="101938" y="155785"/>
                  <a:pt x="101938" y="158301"/>
                </a:cubicBezTo>
                <a:cubicBezTo>
                  <a:pt x="101938" y="160817"/>
                  <a:pt x="99784" y="162974"/>
                  <a:pt x="97272" y="162974"/>
                </a:cubicBezTo>
                <a:cubicBezTo>
                  <a:pt x="71787" y="162974"/>
                  <a:pt x="46662" y="165849"/>
                  <a:pt x="25484" y="171241"/>
                </a:cubicBezTo>
                <a:cubicBezTo>
                  <a:pt x="20100" y="172678"/>
                  <a:pt x="15793" y="176632"/>
                  <a:pt x="13998" y="182024"/>
                </a:cubicBezTo>
                <a:cubicBezTo>
                  <a:pt x="11127" y="193166"/>
                  <a:pt x="9332" y="205387"/>
                  <a:pt x="9332" y="218326"/>
                </a:cubicBezTo>
                <a:cubicBezTo>
                  <a:pt x="9332" y="230547"/>
                  <a:pt x="11127" y="243487"/>
                  <a:pt x="13998" y="254270"/>
                </a:cubicBezTo>
                <a:cubicBezTo>
                  <a:pt x="15793" y="259661"/>
                  <a:pt x="20100" y="263615"/>
                  <a:pt x="25484" y="265412"/>
                </a:cubicBezTo>
                <a:cubicBezTo>
                  <a:pt x="46662" y="270444"/>
                  <a:pt x="71787" y="273320"/>
                  <a:pt x="97272" y="273320"/>
                </a:cubicBezTo>
                <a:cubicBezTo>
                  <a:pt x="115219" y="273320"/>
                  <a:pt x="132807" y="272241"/>
                  <a:pt x="148959" y="269366"/>
                </a:cubicBezTo>
                <a:cubicBezTo>
                  <a:pt x="150036" y="269007"/>
                  <a:pt x="151471" y="269366"/>
                  <a:pt x="152189" y="270085"/>
                </a:cubicBezTo>
                <a:lnTo>
                  <a:pt x="185571" y="292370"/>
                </a:lnTo>
                <a:lnTo>
                  <a:pt x="185571" y="217248"/>
                </a:lnTo>
                <a:lnTo>
                  <a:pt x="185571" y="216889"/>
                </a:lnTo>
                <a:cubicBezTo>
                  <a:pt x="185571" y="204668"/>
                  <a:pt x="183776" y="192807"/>
                  <a:pt x="180545" y="182024"/>
                </a:cubicBezTo>
                <a:cubicBezTo>
                  <a:pt x="179110" y="176632"/>
                  <a:pt x="174802" y="172678"/>
                  <a:pt x="169418" y="171241"/>
                </a:cubicBezTo>
                <a:cubicBezTo>
                  <a:pt x="166906" y="170522"/>
                  <a:pt x="164752" y="170162"/>
                  <a:pt x="162240" y="169443"/>
                </a:cubicBezTo>
                <a:cubicBezTo>
                  <a:pt x="159727" y="169084"/>
                  <a:pt x="158291" y="166568"/>
                  <a:pt x="158650" y="164052"/>
                </a:cubicBezTo>
                <a:cubicBezTo>
                  <a:pt x="159368" y="161536"/>
                  <a:pt x="161881" y="160098"/>
                  <a:pt x="164393" y="160457"/>
                </a:cubicBezTo>
                <a:cubicBezTo>
                  <a:pt x="166906" y="160817"/>
                  <a:pt x="169059" y="161536"/>
                  <a:pt x="171572" y="162255"/>
                </a:cubicBezTo>
                <a:cubicBezTo>
                  <a:pt x="180186" y="164411"/>
                  <a:pt x="187365" y="170881"/>
                  <a:pt x="189519" y="179507"/>
                </a:cubicBezTo>
                <a:cubicBezTo>
                  <a:pt x="193108" y="190650"/>
                  <a:pt x="194544" y="203230"/>
                  <a:pt x="194903" y="216170"/>
                </a:cubicBezTo>
                <a:cubicBezTo>
                  <a:pt x="194903" y="216170"/>
                  <a:pt x="194903" y="216529"/>
                  <a:pt x="194903" y="216889"/>
                </a:cubicBezTo>
                <a:lnTo>
                  <a:pt x="194903" y="300996"/>
                </a:lnTo>
                <a:cubicBezTo>
                  <a:pt x="194903" y="302793"/>
                  <a:pt x="193826" y="304231"/>
                  <a:pt x="192390" y="304950"/>
                </a:cubicBezTo>
                <a:cubicBezTo>
                  <a:pt x="191672" y="305309"/>
                  <a:pt x="190955" y="305669"/>
                  <a:pt x="190237" y="305669"/>
                </a:cubicBezTo>
                <a:cubicBezTo>
                  <a:pt x="189519" y="305669"/>
                  <a:pt x="188442" y="305309"/>
                  <a:pt x="187724" y="304950"/>
                </a:cubicBezTo>
                <a:lnTo>
                  <a:pt x="148600" y="278711"/>
                </a:lnTo>
                <a:cubicBezTo>
                  <a:pt x="132089" y="281227"/>
                  <a:pt x="115219" y="282665"/>
                  <a:pt x="97272" y="282665"/>
                </a:cubicBezTo>
                <a:cubicBezTo>
                  <a:pt x="70711" y="282665"/>
                  <a:pt x="45226" y="279790"/>
                  <a:pt x="23331" y="274039"/>
                </a:cubicBezTo>
                <a:cubicBezTo>
                  <a:pt x="14716" y="272241"/>
                  <a:pt x="7538" y="265412"/>
                  <a:pt x="5384" y="256786"/>
                </a:cubicBezTo>
                <a:cubicBezTo>
                  <a:pt x="1795" y="244924"/>
                  <a:pt x="0" y="231625"/>
                  <a:pt x="0" y="218326"/>
                </a:cubicBezTo>
                <a:cubicBezTo>
                  <a:pt x="0" y="204668"/>
                  <a:pt x="1795" y="191369"/>
                  <a:pt x="5384" y="179507"/>
                </a:cubicBezTo>
                <a:cubicBezTo>
                  <a:pt x="7538" y="170881"/>
                  <a:pt x="14716" y="164411"/>
                  <a:pt x="23331" y="162255"/>
                </a:cubicBezTo>
                <a:cubicBezTo>
                  <a:pt x="45226" y="156863"/>
                  <a:pt x="70711" y="153628"/>
                  <a:pt x="97272" y="153628"/>
                </a:cubicBezTo>
                <a:close/>
                <a:moveTo>
                  <a:pt x="269679" y="75516"/>
                </a:moveTo>
                <a:cubicBezTo>
                  <a:pt x="227557" y="89540"/>
                  <a:pt x="200196" y="91698"/>
                  <a:pt x="189756" y="91698"/>
                </a:cubicBezTo>
                <a:lnTo>
                  <a:pt x="189756" y="135569"/>
                </a:lnTo>
                <a:cubicBezTo>
                  <a:pt x="200196" y="137727"/>
                  <a:pt x="229717" y="146717"/>
                  <a:pt x="269679" y="179800"/>
                </a:cubicBezTo>
                <a:lnTo>
                  <a:pt x="269679" y="75516"/>
                </a:lnTo>
                <a:close/>
                <a:moveTo>
                  <a:pt x="288748" y="71621"/>
                </a:moveTo>
                <a:cubicBezTo>
                  <a:pt x="290865" y="69490"/>
                  <a:pt x="293687" y="69490"/>
                  <a:pt x="295451" y="71621"/>
                </a:cubicBezTo>
                <a:cubicBezTo>
                  <a:pt x="309209" y="85470"/>
                  <a:pt x="309209" y="107841"/>
                  <a:pt x="295451" y="122045"/>
                </a:cubicBezTo>
                <a:cubicBezTo>
                  <a:pt x="294393" y="122755"/>
                  <a:pt x="293334" y="123110"/>
                  <a:pt x="292276" y="123110"/>
                </a:cubicBezTo>
                <a:cubicBezTo>
                  <a:pt x="290865" y="123110"/>
                  <a:pt x="289807" y="122755"/>
                  <a:pt x="288748" y="122045"/>
                </a:cubicBezTo>
                <a:cubicBezTo>
                  <a:pt x="287337" y="119914"/>
                  <a:pt x="287337" y="117073"/>
                  <a:pt x="288748" y="115298"/>
                </a:cubicBezTo>
                <a:cubicBezTo>
                  <a:pt x="299332" y="105000"/>
                  <a:pt x="299332" y="88310"/>
                  <a:pt x="288748" y="78013"/>
                </a:cubicBezTo>
                <a:cubicBezTo>
                  <a:pt x="287337" y="75882"/>
                  <a:pt x="287337" y="73396"/>
                  <a:pt x="288748" y="71621"/>
                </a:cubicBezTo>
                <a:close/>
                <a:moveTo>
                  <a:pt x="136113" y="59693"/>
                </a:moveTo>
                <a:cubicBezTo>
                  <a:pt x="128193" y="59693"/>
                  <a:pt x="122072" y="65806"/>
                  <a:pt x="122072" y="73358"/>
                </a:cubicBezTo>
                <a:lnTo>
                  <a:pt x="122072" y="122264"/>
                </a:lnTo>
                <a:cubicBezTo>
                  <a:pt x="122072" y="122983"/>
                  <a:pt x="122072" y="123343"/>
                  <a:pt x="122072" y="124062"/>
                </a:cubicBezTo>
                <a:lnTo>
                  <a:pt x="122072" y="160382"/>
                </a:lnTo>
                <a:lnTo>
                  <a:pt x="158794" y="135929"/>
                </a:lnTo>
                <a:cubicBezTo>
                  <a:pt x="159514" y="135210"/>
                  <a:pt x="160594" y="134850"/>
                  <a:pt x="161314" y="134850"/>
                </a:cubicBezTo>
                <a:lnTo>
                  <a:pt x="180395" y="134850"/>
                </a:lnTo>
                <a:lnTo>
                  <a:pt x="180395" y="59693"/>
                </a:lnTo>
                <a:lnTo>
                  <a:pt x="136113" y="59693"/>
                </a:lnTo>
                <a:close/>
                <a:moveTo>
                  <a:pt x="269679" y="14743"/>
                </a:moveTo>
                <a:cubicBezTo>
                  <a:pt x="229717" y="48186"/>
                  <a:pt x="200196" y="56816"/>
                  <a:pt x="189756" y="58974"/>
                </a:cubicBezTo>
                <a:lnTo>
                  <a:pt x="189756" y="82708"/>
                </a:lnTo>
                <a:cubicBezTo>
                  <a:pt x="199836" y="82348"/>
                  <a:pt x="227197" y="79831"/>
                  <a:pt x="269679" y="65447"/>
                </a:cubicBezTo>
                <a:lnTo>
                  <a:pt x="269679" y="14743"/>
                </a:lnTo>
                <a:close/>
                <a:moveTo>
                  <a:pt x="276160" y="359"/>
                </a:moveTo>
                <a:cubicBezTo>
                  <a:pt x="277960" y="1438"/>
                  <a:pt x="279040" y="2876"/>
                  <a:pt x="279040" y="4674"/>
                </a:cubicBezTo>
                <a:lnTo>
                  <a:pt x="279040" y="189869"/>
                </a:lnTo>
                <a:cubicBezTo>
                  <a:pt x="279040" y="191667"/>
                  <a:pt x="277960" y="193465"/>
                  <a:pt x="276160" y="194184"/>
                </a:cubicBezTo>
                <a:cubicBezTo>
                  <a:pt x="275440" y="194544"/>
                  <a:pt x="275080" y="194544"/>
                  <a:pt x="274360" y="194544"/>
                </a:cubicBezTo>
                <a:cubicBezTo>
                  <a:pt x="273280" y="194544"/>
                  <a:pt x="271840" y="194184"/>
                  <a:pt x="271119" y="193465"/>
                </a:cubicBezTo>
                <a:cubicBezTo>
                  <a:pt x="221797" y="149234"/>
                  <a:pt x="186875" y="144559"/>
                  <a:pt x="184715" y="144200"/>
                </a:cubicBezTo>
                <a:lnTo>
                  <a:pt x="162754" y="144200"/>
                </a:lnTo>
                <a:lnTo>
                  <a:pt x="119912" y="173327"/>
                </a:lnTo>
                <a:cubicBezTo>
                  <a:pt x="119192" y="173687"/>
                  <a:pt x="118112" y="173687"/>
                  <a:pt x="117392" y="173687"/>
                </a:cubicBezTo>
                <a:cubicBezTo>
                  <a:pt x="116672" y="173687"/>
                  <a:pt x="115952" y="173687"/>
                  <a:pt x="115232" y="173327"/>
                </a:cubicBezTo>
                <a:cubicBezTo>
                  <a:pt x="113792" y="172608"/>
                  <a:pt x="112712" y="170810"/>
                  <a:pt x="112712" y="169372"/>
                </a:cubicBezTo>
                <a:lnTo>
                  <a:pt x="112712" y="122624"/>
                </a:lnTo>
                <a:lnTo>
                  <a:pt x="112712" y="122264"/>
                </a:lnTo>
                <a:cubicBezTo>
                  <a:pt x="112712" y="121545"/>
                  <a:pt x="112712" y="121545"/>
                  <a:pt x="112712" y="121185"/>
                </a:cubicBezTo>
                <a:lnTo>
                  <a:pt x="112712" y="73358"/>
                </a:lnTo>
                <a:cubicBezTo>
                  <a:pt x="112712" y="60772"/>
                  <a:pt x="123152" y="50343"/>
                  <a:pt x="136113" y="50343"/>
                </a:cubicBezTo>
                <a:lnTo>
                  <a:pt x="184715" y="50343"/>
                </a:lnTo>
                <a:cubicBezTo>
                  <a:pt x="186515" y="50343"/>
                  <a:pt x="221437" y="45309"/>
                  <a:pt x="271119" y="1438"/>
                </a:cubicBezTo>
                <a:cubicBezTo>
                  <a:pt x="272560" y="-1"/>
                  <a:pt x="274360" y="-360"/>
                  <a:pt x="276160" y="359"/>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Lato Light"/>
              <a:ea typeface="Lato Light"/>
              <a:cs typeface="Lato Light"/>
              <a:sym typeface="Lato Light"/>
            </a:endParaRPr>
          </a:p>
        </p:txBody>
      </p:sp>
      <p:sp>
        <p:nvSpPr>
          <p:cNvPr id="299" name="Google Shape;299;p42"/>
          <p:cNvSpPr/>
          <p:nvPr/>
        </p:nvSpPr>
        <p:spPr>
          <a:xfrm>
            <a:off x="6194648" y="3474187"/>
            <a:ext cx="492433" cy="492432"/>
          </a:xfrm>
          <a:custGeom>
            <a:rect b="b" l="l" r="r" t="t"/>
            <a:pathLst>
              <a:path extrusionOk="0" h="304440" w="304441">
                <a:moveTo>
                  <a:pt x="60238" y="239712"/>
                </a:moveTo>
                <a:lnTo>
                  <a:pt x="169589" y="239712"/>
                </a:lnTo>
                <a:cubicBezTo>
                  <a:pt x="172107" y="239712"/>
                  <a:pt x="174265" y="241544"/>
                  <a:pt x="174265" y="244108"/>
                </a:cubicBezTo>
                <a:cubicBezTo>
                  <a:pt x="174265" y="246673"/>
                  <a:pt x="172107" y="248871"/>
                  <a:pt x="169589" y="248871"/>
                </a:cubicBezTo>
                <a:lnTo>
                  <a:pt x="60238" y="248871"/>
                </a:lnTo>
                <a:cubicBezTo>
                  <a:pt x="57720" y="248871"/>
                  <a:pt x="55562" y="246673"/>
                  <a:pt x="55562" y="244108"/>
                </a:cubicBezTo>
                <a:cubicBezTo>
                  <a:pt x="55562" y="241544"/>
                  <a:pt x="57720" y="239712"/>
                  <a:pt x="60238" y="239712"/>
                </a:cubicBezTo>
                <a:close/>
                <a:moveTo>
                  <a:pt x="60222" y="198437"/>
                </a:moveTo>
                <a:lnTo>
                  <a:pt x="128690" y="198437"/>
                </a:lnTo>
                <a:cubicBezTo>
                  <a:pt x="131199" y="198437"/>
                  <a:pt x="132992" y="200554"/>
                  <a:pt x="132992" y="203023"/>
                </a:cubicBezTo>
                <a:cubicBezTo>
                  <a:pt x="132992" y="205493"/>
                  <a:pt x="131199" y="207609"/>
                  <a:pt x="128690" y="207609"/>
                </a:cubicBezTo>
                <a:lnTo>
                  <a:pt x="60222" y="207609"/>
                </a:lnTo>
                <a:cubicBezTo>
                  <a:pt x="57713" y="207609"/>
                  <a:pt x="55562" y="205493"/>
                  <a:pt x="55562" y="203023"/>
                </a:cubicBezTo>
                <a:cubicBezTo>
                  <a:pt x="55562" y="200554"/>
                  <a:pt x="57713" y="198437"/>
                  <a:pt x="60222" y="198437"/>
                </a:cubicBezTo>
                <a:close/>
                <a:moveTo>
                  <a:pt x="60252" y="157162"/>
                </a:moveTo>
                <a:lnTo>
                  <a:pt x="82261" y="157162"/>
                </a:lnTo>
                <a:cubicBezTo>
                  <a:pt x="84786" y="157162"/>
                  <a:pt x="86951" y="159279"/>
                  <a:pt x="86951" y="161748"/>
                </a:cubicBezTo>
                <a:cubicBezTo>
                  <a:pt x="86951" y="164218"/>
                  <a:pt x="84786" y="166334"/>
                  <a:pt x="82261" y="166334"/>
                </a:cubicBezTo>
                <a:lnTo>
                  <a:pt x="60252" y="166334"/>
                </a:lnTo>
                <a:cubicBezTo>
                  <a:pt x="57727" y="166334"/>
                  <a:pt x="55562" y="164218"/>
                  <a:pt x="55562" y="161748"/>
                </a:cubicBezTo>
                <a:cubicBezTo>
                  <a:pt x="55562" y="159279"/>
                  <a:pt x="57727" y="157162"/>
                  <a:pt x="60252" y="157162"/>
                </a:cubicBezTo>
                <a:close/>
                <a:moveTo>
                  <a:pt x="77997" y="117813"/>
                </a:moveTo>
                <a:cubicBezTo>
                  <a:pt x="38100" y="130783"/>
                  <a:pt x="9345" y="164289"/>
                  <a:pt x="9345" y="203560"/>
                </a:cubicBezTo>
                <a:cubicBezTo>
                  <a:pt x="9345" y="220854"/>
                  <a:pt x="14737" y="237427"/>
                  <a:pt x="25520" y="251838"/>
                </a:cubicBezTo>
                <a:cubicBezTo>
                  <a:pt x="26239" y="253280"/>
                  <a:pt x="26598" y="254721"/>
                  <a:pt x="25879" y="256162"/>
                </a:cubicBezTo>
                <a:lnTo>
                  <a:pt x="17253" y="288227"/>
                </a:lnTo>
                <a:lnTo>
                  <a:pt x="53915" y="279941"/>
                </a:lnTo>
                <a:cubicBezTo>
                  <a:pt x="54634" y="279941"/>
                  <a:pt x="54634" y="279941"/>
                  <a:pt x="54993" y="279941"/>
                </a:cubicBezTo>
                <a:cubicBezTo>
                  <a:pt x="56072" y="279941"/>
                  <a:pt x="56431" y="280301"/>
                  <a:pt x="57509" y="280661"/>
                </a:cubicBezTo>
                <a:cubicBezTo>
                  <a:pt x="74403" y="290029"/>
                  <a:pt x="93812" y="295073"/>
                  <a:pt x="113940" y="295073"/>
                </a:cubicBezTo>
                <a:cubicBezTo>
                  <a:pt x="171810" y="295073"/>
                  <a:pt x="218895" y="254000"/>
                  <a:pt x="218895" y="203560"/>
                </a:cubicBezTo>
                <a:cubicBezTo>
                  <a:pt x="218895" y="201759"/>
                  <a:pt x="218895" y="200318"/>
                  <a:pt x="218536" y="198516"/>
                </a:cubicBezTo>
                <a:cubicBezTo>
                  <a:pt x="209550" y="200678"/>
                  <a:pt x="199845" y="201759"/>
                  <a:pt x="190500" y="201759"/>
                </a:cubicBezTo>
                <a:cubicBezTo>
                  <a:pt x="134069" y="201759"/>
                  <a:pt x="87342" y="165731"/>
                  <a:pt x="77997" y="117813"/>
                </a:cubicBezTo>
                <a:close/>
                <a:moveTo>
                  <a:pt x="164141" y="58512"/>
                </a:moveTo>
                <a:cubicBezTo>
                  <a:pt x="148636" y="58512"/>
                  <a:pt x="136376" y="70673"/>
                  <a:pt x="136376" y="86053"/>
                </a:cubicBezTo>
                <a:cubicBezTo>
                  <a:pt x="136376" y="116456"/>
                  <a:pt x="181089" y="147574"/>
                  <a:pt x="191907" y="154727"/>
                </a:cubicBezTo>
                <a:cubicBezTo>
                  <a:pt x="203086" y="147574"/>
                  <a:pt x="247439" y="116456"/>
                  <a:pt x="247439" y="86053"/>
                </a:cubicBezTo>
                <a:cubicBezTo>
                  <a:pt x="247439" y="70673"/>
                  <a:pt x="234818" y="58512"/>
                  <a:pt x="219673" y="58512"/>
                </a:cubicBezTo>
                <a:cubicBezTo>
                  <a:pt x="209937" y="58512"/>
                  <a:pt x="200922" y="63519"/>
                  <a:pt x="195874" y="72104"/>
                </a:cubicBezTo>
                <a:cubicBezTo>
                  <a:pt x="194432" y="74965"/>
                  <a:pt x="189383" y="74965"/>
                  <a:pt x="187941" y="72104"/>
                </a:cubicBezTo>
                <a:cubicBezTo>
                  <a:pt x="182892" y="63519"/>
                  <a:pt x="173878" y="58512"/>
                  <a:pt x="164141" y="58512"/>
                </a:cubicBezTo>
                <a:close/>
                <a:moveTo>
                  <a:pt x="164141" y="49212"/>
                </a:moveTo>
                <a:cubicBezTo>
                  <a:pt x="174599" y="49212"/>
                  <a:pt x="185056" y="53862"/>
                  <a:pt x="191907" y="62089"/>
                </a:cubicBezTo>
                <a:cubicBezTo>
                  <a:pt x="198759" y="53862"/>
                  <a:pt x="209216" y="49212"/>
                  <a:pt x="219673" y="49212"/>
                </a:cubicBezTo>
                <a:cubicBezTo>
                  <a:pt x="239867" y="49212"/>
                  <a:pt x="256815" y="65665"/>
                  <a:pt x="256815" y="86053"/>
                </a:cubicBezTo>
                <a:cubicBezTo>
                  <a:pt x="256815" y="125755"/>
                  <a:pt x="196595" y="162596"/>
                  <a:pt x="194432" y="164027"/>
                </a:cubicBezTo>
                <a:cubicBezTo>
                  <a:pt x="193710" y="164385"/>
                  <a:pt x="192629" y="164742"/>
                  <a:pt x="191907" y="164742"/>
                </a:cubicBezTo>
                <a:cubicBezTo>
                  <a:pt x="191186" y="164742"/>
                  <a:pt x="190104" y="164385"/>
                  <a:pt x="189383" y="164027"/>
                </a:cubicBezTo>
                <a:cubicBezTo>
                  <a:pt x="186859" y="162596"/>
                  <a:pt x="127000" y="125755"/>
                  <a:pt x="127000" y="86053"/>
                </a:cubicBezTo>
                <a:cubicBezTo>
                  <a:pt x="127000" y="65665"/>
                  <a:pt x="143588" y="49212"/>
                  <a:pt x="164141" y="49212"/>
                </a:cubicBezTo>
                <a:close/>
                <a:moveTo>
                  <a:pt x="190500" y="9367"/>
                </a:moveTo>
                <a:cubicBezTo>
                  <a:pt x="132991" y="9367"/>
                  <a:pt x="85905" y="50440"/>
                  <a:pt x="85905" y="101240"/>
                </a:cubicBezTo>
                <a:cubicBezTo>
                  <a:pt x="85905" y="151680"/>
                  <a:pt x="132991" y="192752"/>
                  <a:pt x="190500" y="192752"/>
                </a:cubicBezTo>
                <a:cubicBezTo>
                  <a:pt x="210628" y="192752"/>
                  <a:pt x="230038" y="187348"/>
                  <a:pt x="247291" y="177620"/>
                </a:cubicBezTo>
                <a:cubicBezTo>
                  <a:pt x="248010" y="177260"/>
                  <a:pt x="249447" y="177260"/>
                  <a:pt x="250526" y="177260"/>
                </a:cubicBezTo>
                <a:lnTo>
                  <a:pt x="287188" y="185546"/>
                </a:lnTo>
                <a:lnTo>
                  <a:pt x="278561" y="153841"/>
                </a:lnTo>
                <a:cubicBezTo>
                  <a:pt x="278202" y="152400"/>
                  <a:pt x="278561" y="150599"/>
                  <a:pt x="278921" y="149878"/>
                </a:cubicBezTo>
                <a:cubicBezTo>
                  <a:pt x="289704" y="135107"/>
                  <a:pt x="295095" y="118173"/>
                  <a:pt x="295095" y="101240"/>
                </a:cubicBezTo>
                <a:cubicBezTo>
                  <a:pt x="295095" y="50440"/>
                  <a:pt x="248369" y="9367"/>
                  <a:pt x="190500" y="9367"/>
                </a:cubicBezTo>
                <a:close/>
                <a:moveTo>
                  <a:pt x="190500" y="0"/>
                </a:moveTo>
                <a:cubicBezTo>
                  <a:pt x="253401" y="0"/>
                  <a:pt x="304441" y="45396"/>
                  <a:pt x="304441" y="101240"/>
                </a:cubicBezTo>
                <a:cubicBezTo>
                  <a:pt x="304441" y="119614"/>
                  <a:pt x="298690" y="137629"/>
                  <a:pt x="287907" y="153481"/>
                </a:cubicBezTo>
                <a:lnTo>
                  <a:pt x="298330" y="190230"/>
                </a:lnTo>
                <a:cubicBezTo>
                  <a:pt x="298690" y="192031"/>
                  <a:pt x="298330" y="193472"/>
                  <a:pt x="297252" y="194553"/>
                </a:cubicBezTo>
                <a:cubicBezTo>
                  <a:pt x="296174" y="195994"/>
                  <a:pt x="294377" y="196355"/>
                  <a:pt x="292939" y="196355"/>
                </a:cubicBezTo>
                <a:lnTo>
                  <a:pt x="250166" y="186627"/>
                </a:lnTo>
                <a:cubicBezTo>
                  <a:pt x="242977" y="190590"/>
                  <a:pt x="235429" y="193833"/>
                  <a:pt x="227522" y="196355"/>
                </a:cubicBezTo>
                <a:cubicBezTo>
                  <a:pt x="227881" y="198516"/>
                  <a:pt x="227881" y="201038"/>
                  <a:pt x="227881" y="203560"/>
                </a:cubicBezTo>
                <a:cubicBezTo>
                  <a:pt x="227881" y="259044"/>
                  <a:pt x="176842" y="304440"/>
                  <a:pt x="113940" y="304440"/>
                </a:cubicBezTo>
                <a:cubicBezTo>
                  <a:pt x="92734" y="304440"/>
                  <a:pt x="72246" y="299036"/>
                  <a:pt x="54274" y="289308"/>
                </a:cubicBezTo>
                <a:lnTo>
                  <a:pt x="11861" y="298675"/>
                </a:lnTo>
                <a:cubicBezTo>
                  <a:pt x="10064" y="299036"/>
                  <a:pt x="8267" y="298675"/>
                  <a:pt x="7189" y="297595"/>
                </a:cubicBezTo>
                <a:cubicBezTo>
                  <a:pt x="6110" y="296153"/>
                  <a:pt x="5751" y="294712"/>
                  <a:pt x="6110" y="292911"/>
                </a:cubicBezTo>
                <a:lnTo>
                  <a:pt x="16534" y="255441"/>
                </a:lnTo>
                <a:cubicBezTo>
                  <a:pt x="5751" y="239949"/>
                  <a:pt x="0" y="221935"/>
                  <a:pt x="0" y="203560"/>
                </a:cubicBezTo>
                <a:cubicBezTo>
                  <a:pt x="0" y="159606"/>
                  <a:pt x="32349" y="122136"/>
                  <a:pt x="76919" y="108446"/>
                </a:cubicBezTo>
                <a:cubicBezTo>
                  <a:pt x="76559" y="106284"/>
                  <a:pt x="76559" y="103402"/>
                  <a:pt x="76559" y="101240"/>
                </a:cubicBezTo>
                <a:cubicBezTo>
                  <a:pt x="76559" y="45396"/>
                  <a:pt x="127599" y="0"/>
                  <a:pt x="190500"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Lato Light"/>
              <a:ea typeface="Lato Light"/>
              <a:cs typeface="Lato Light"/>
              <a:sym typeface="Lato Light"/>
            </a:endParaRPr>
          </a:p>
        </p:txBody>
      </p:sp>
      <p:sp>
        <p:nvSpPr>
          <p:cNvPr id="300" name="Google Shape;300;p42"/>
          <p:cNvSpPr/>
          <p:nvPr/>
        </p:nvSpPr>
        <p:spPr>
          <a:xfrm>
            <a:off x="5121338" y="3490088"/>
            <a:ext cx="460613" cy="460616"/>
          </a:xfrm>
          <a:custGeom>
            <a:rect b="b" l="l" r="r" t="t"/>
            <a:pathLst>
              <a:path extrusionOk="0" h="290152" w="290150">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Calibri"/>
              <a:ea typeface="Calibri"/>
              <a:cs typeface="Calibri"/>
              <a:sym typeface="Calibri"/>
            </a:endParaRPr>
          </a:p>
        </p:txBody>
      </p:sp>
      <p:sp>
        <p:nvSpPr>
          <p:cNvPr id="301" name="Google Shape;301;p42"/>
          <p:cNvSpPr/>
          <p:nvPr/>
        </p:nvSpPr>
        <p:spPr>
          <a:xfrm flipH="1">
            <a:off x="4199289" y="3558273"/>
            <a:ext cx="323906" cy="324245"/>
          </a:xfrm>
          <a:custGeom>
            <a:rect b="b" l="l" r="r" t="t"/>
            <a:pathLst>
              <a:path extrusionOk="0" h="290152" w="289849">
                <a:moveTo>
                  <a:pt x="71674" y="223388"/>
                </a:moveTo>
                <a:lnTo>
                  <a:pt x="71674" y="247568"/>
                </a:lnTo>
                <a:lnTo>
                  <a:pt x="92204" y="247568"/>
                </a:lnTo>
                <a:lnTo>
                  <a:pt x="92204" y="223388"/>
                </a:lnTo>
                <a:lnTo>
                  <a:pt x="71674" y="223388"/>
                </a:lnTo>
                <a:close/>
                <a:moveTo>
                  <a:pt x="130383" y="194157"/>
                </a:moveTo>
                <a:lnTo>
                  <a:pt x="130383" y="247568"/>
                </a:lnTo>
                <a:lnTo>
                  <a:pt x="150912" y="247568"/>
                </a:lnTo>
                <a:lnTo>
                  <a:pt x="150912" y="194157"/>
                </a:lnTo>
                <a:lnTo>
                  <a:pt x="130383" y="194157"/>
                </a:lnTo>
                <a:close/>
                <a:moveTo>
                  <a:pt x="261485" y="144715"/>
                </a:moveTo>
                <a:cubicBezTo>
                  <a:pt x="257884" y="150850"/>
                  <a:pt x="252841" y="155542"/>
                  <a:pt x="247079" y="159151"/>
                </a:cubicBezTo>
                <a:lnTo>
                  <a:pt x="263647" y="175752"/>
                </a:lnTo>
                <a:cubicBezTo>
                  <a:pt x="267608" y="179721"/>
                  <a:pt x="274092" y="179721"/>
                  <a:pt x="278053" y="175752"/>
                </a:cubicBezTo>
                <a:cubicBezTo>
                  <a:pt x="282015" y="171782"/>
                  <a:pt x="282015" y="165286"/>
                  <a:pt x="278053" y="161316"/>
                </a:cubicBezTo>
                <a:lnTo>
                  <a:pt x="261485" y="144715"/>
                </a:lnTo>
                <a:close/>
                <a:moveTo>
                  <a:pt x="179006" y="131363"/>
                </a:moveTo>
                <a:lnTo>
                  <a:pt x="164599" y="147963"/>
                </a:lnTo>
                <a:cubicBezTo>
                  <a:pt x="163158" y="149407"/>
                  <a:pt x="160997" y="150129"/>
                  <a:pt x="159557" y="149407"/>
                </a:cubicBezTo>
                <a:lnTo>
                  <a:pt x="131463" y="137498"/>
                </a:lnTo>
                <a:lnTo>
                  <a:pt x="103730" y="164925"/>
                </a:lnTo>
                <a:cubicBezTo>
                  <a:pt x="102289" y="166369"/>
                  <a:pt x="100128" y="166729"/>
                  <a:pt x="98687" y="165647"/>
                </a:cubicBezTo>
                <a:lnTo>
                  <a:pt x="79238" y="155181"/>
                </a:lnTo>
                <a:lnTo>
                  <a:pt x="42500" y="191631"/>
                </a:lnTo>
                <a:lnTo>
                  <a:pt x="42500" y="247568"/>
                </a:lnTo>
                <a:lnTo>
                  <a:pt x="63030" y="247568"/>
                </a:lnTo>
                <a:lnTo>
                  <a:pt x="63030" y="219058"/>
                </a:lnTo>
                <a:cubicBezTo>
                  <a:pt x="63030" y="216532"/>
                  <a:pt x="65191" y="214727"/>
                  <a:pt x="67713" y="214727"/>
                </a:cubicBezTo>
                <a:lnTo>
                  <a:pt x="96887" y="214727"/>
                </a:lnTo>
                <a:cubicBezTo>
                  <a:pt x="99048" y="214727"/>
                  <a:pt x="101209" y="216532"/>
                  <a:pt x="101209" y="219058"/>
                </a:cubicBezTo>
                <a:lnTo>
                  <a:pt x="101209" y="247568"/>
                </a:lnTo>
                <a:lnTo>
                  <a:pt x="121738" y="247568"/>
                </a:lnTo>
                <a:lnTo>
                  <a:pt x="121738" y="189465"/>
                </a:lnTo>
                <a:cubicBezTo>
                  <a:pt x="121738" y="187300"/>
                  <a:pt x="123539" y="185495"/>
                  <a:pt x="126061" y="185495"/>
                </a:cubicBezTo>
                <a:lnTo>
                  <a:pt x="155235" y="185495"/>
                </a:lnTo>
                <a:cubicBezTo>
                  <a:pt x="157756" y="185495"/>
                  <a:pt x="159557" y="187300"/>
                  <a:pt x="159557" y="189465"/>
                </a:cubicBezTo>
                <a:lnTo>
                  <a:pt x="159557" y="247568"/>
                </a:lnTo>
                <a:lnTo>
                  <a:pt x="180086" y="247568"/>
                </a:lnTo>
                <a:lnTo>
                  <a:pt x="180086" y="162760"/>
                </a:lnTo>
                <a:cubicBezTo>
                  <a:pt x="180086" y="160594"/>
                  <a:pt x="182247" y="158790"/>
                  <a:pt x="184409" y="158790"/>
                </a:cubicBezTo>
                <a:cubicBezTo>
                  <a:pt x="186930" y="158790"/>
                  <a:pt x="189091" y="160594"/>
                  <a:pt x="189091" y="162760"/>
                </a:cubicBezTo>
                <a:lnTo>
                  <a:pt x="189091" y="247568"/>
                </a:lnTo>
                <a:lnTo>
                  <a:pt x="209260" y="247568"/>
                </a:lnTo>
                <a:lnTo>
                  <a:pt x="209260" y="164203"/>
                </a:lnTo>
                <a:cubicBezTo>
                  <a:pt x="194493" y="159151"/>
                  <a:pt x="182608" y="146881"/>
                  <a:pt x="179006" y="131363"/>
                </a:cubicBezTo>
                <a:close/>
                <a:moveTo>
                  <a:pt x="66586" y="101600"/>
                </a:moveTo>
                <a:lnTo>
                  <a:pt x="133440" y="101600"/>
                </a:lnTo>
                <a:cubicBezTo>
                  <a:pt x="135597" y="101600"/>
                  <a:pt x="137754" y="103505"/>
                  <a:pt x="137754" y="106172"/>
                </a:cubicBezTo>
                <a:cubicBezTo>
                  <a:pt x="137754" y="108458"/>
                  <a:pt x="135597" y="110744"/>
                  <a:pt x="133440" y="110744"/>
                </a:cubicBezTo>
                <a:lnTo>
                  <a:pt x="66586" y="110744"/>
                </a:lnTo>
                <a:cubicBezTo>
                  <a:pt x="64070" y="110744"/>
                  <a:pt x="61913" y="108458"/>
                  <a:pt x="61913" y="106172"/>
                </a:cubicBezTo>
                <a:cubicBezTo>
                  <a:pt x="61913" y="103505"/>
                  <a:pt x="64070" y="101600"/>
                  <a:pt x="66586" y="101600"/>
                </a:cubicBezTo>
                <a:close/>
                <a:moveTo>
                  <a:pt x="223451" y="96838"/>
                </a:moveTo>
                <a:cubicBezTo>
                  <a:pt x="226025" y="96838"/>
                  <a:pt x="228232" y="99045"/>
                  <a:pt x="228232" y="101252"/>
                </a:cubicBezTo>
                <a:cubicBezTo>
                  <a:pt x="228232" y="103827"/>
                  <a:pt x="226025" y="106034"/>
                  <a:pt x="223451" y="106034"/>
                </a:cubicBezTo>
                <a:cubicBezTo>
                  <a:pt x="214623" y="106034"/>
                  <a:pt x="207266" y="113023"/>
                  <a:pt x="207266" y="122218"/>
                </a:cubicBezTo>
                <a:cubicBezTo>
                  <a:pt x="207266" y="124793"/>
                  <a:pt x="205427" y="126632"/>
                  <a:pt x="202852" y="126632"/>
                </a:cubicBezTo>
                <a:cubicBezTo>
                  <a:pt x="200277" y="126632"/>
                  <a:pt x="198438" y="124793"/>
                  <a:pt x="198438" y="122218"/>
                </a:cubicBezTo>
                <a:cubicBezTo>
                  <a:pt x="198438" y="108241"/>
                  <a:pt x="209841" y="96838"/>
                  <a:pt x="223451" y="96838"/>
                </a:cubicBezTo>
                <a:close/>
                <a:moveTo>
                  <a:pt x="222947" y="84086"/>
                </a:moveTo>
                <a:cubicBezTo>
                  <a:pt x="203137" y="84086"/>
                  <a:pt x="186570" y="100687"/>
                  <a:pt x="186570" y="120897"/>
                </a:cubicBezTo>
                <a:cubicBezTo>
                  <a:pt x="186570" y="141107"/>
                  <a:pt x="203137" y="157707"/>
                  <a:pt x="222947" y="157707"/>
                </a:cubicBezTo>
                <a:cubicBezTo>
                  <a:pt x="243477" y="157707"/>
                  <a:pt x="259685" y="141107"/>
                  <a:pt x="259685" y="120897"/>
                </a:cubicBezTo>
                <a:cubicBezTo>
                  <a:pt x="259685" y="100687"/>
                  <a:pt x="243477" y="84086"/>
                  <a:pt x="222947" y="84086"/>
                </a:cubicBezTo>
                <a:close/>
                <a:moveTo>
                  <a:pt x="123802" y="73025"/>
                </a:moveTo>
                <a:lnTo>
                  <a:pt x="163536" y="73025"/>
                </a:lnTo>
                <a:cubicBezTo>
                  <a:pt x="166088" y="73025"/>
                  <a:pt x="167911" y="75311"/>
                  <a:pt x="167911" y="77597"/>
                </a:cubicBezTo>
                <a:cubicBezTo>
                  <a:pt x="167911" y="80264"/>
                  <a:pt x="166088" y="82169"/>
                  <a:pt x="163536" y="82169"/>
                </a:cubicBezTo>
                <a:lnTo>
                  <a:pt x="123802" y="82169"/>
                </a:lnTo>
                <a:cubicBezTo>
                  <a:pt x="121250" y="82169"/>
                  <a:pt x="119063" y="80264"/>
                  <a:pt x="119063" y="77597"/>
                </a:cubicBezTo>
                <a:cubicBezTo>
                  <a:pt x="119063" y="75311"/>
                  <a:pt x="121250" y="73025"/>
                  <a:pt x="123802" y="73025"/>
                </a:cubicBezTo>
                <a:close/>
                <a:moveTo>
                  <a:pt x="66596" y="73025"/>
                </a:moveTo>
                <a:lnTo>
                  <a:pt x="99733" y="73025"/>
                </a:lnTo>
                <a:cubicBezTo>
                  <a:pt x="102614" y="73025"/>
                  <a:pt x="104415" y="75311"/>
                  <a:pt x="104415" y="77597"/>
                </a:cubicBezTo>
                <a:cubicBezTo>
                  <a:pt x="104415" y="80264"/>
                  <a:pt x="102614" y="82169"/>
                  <a:pt x="99733" y="82169"/>
                </a:cubicBezTo>
                <a:lnTo>
                  <a:pt x="66596" y="82169"/>
                </a:lnTo>
                <a:cubicBezTo>
                  <a:pt x="64074" y="82169"/>
                  <a:pt x="61913" y="80264"/>
                  <a:pt x="61913" y="77597"/>
                </a:cubicBezTo>
                <a:cubicBezTo>
                  <a:pt x="61913" y="75311"/>
                  <a:pt x="64074" y="73025"/>
                  <a:pt x="66596" y="73025"/>
                </a:cubicBezTo>
                <a:close/>
                <a:moveTo>
                  <a:pt x="68073" y="9022"/>
                </a:moveTo>
                <a:cubicBezTo>
                  <a:pt x="77077" y="15879"/>
                  <a:pt x="83200" y="25984"/>
                  <a:pt x="84641" y="37893"/>
                </a:cubicBezTo>
                <a:lnTo>
                  <a:pt x="280575" y="37893"/>
                </a:lnTo>
                <a:cubicBezTo>
                  <a:pt x="278414" y="21653"/>
                  <a:pt x="264367" y="9022"/>
                  <a:pt x="247439" y="9022"/>
                </a:cubicBezTo>
                <a:lnTo>
                  <a:pt x="68073" y="9022"/>
                </a:lnTo>
                <a:close/>
                <a:moveTo>
                  <a:pt x="42500" y="9022"/>
                </a:moveTo>
                <a:cubicBezTo>
                  <a:pt x="24131" y="9022"/>
                  <a:pt x="9004" y="24179"/>
                  <a:pt x="9004" y="42584"/>
                </a:cubicBezTo>
                <a:lnTo>
                  <a:pt x="9004" y="281491"/>
                </a:lnTo>
                <a:lnTo>
                  <a:pt x="243117" y="281491"/>
                </a:lnTo>
                <a:lnTo>
                  <a:pt x="243117" y="167812"/>
                </a:lnTo>
                <a:lnTo>
                  <a:pt x="238795" y="163481"/>
                </a:lnTo>
                <a:cubicBezTo>
                  <a:pt x="233752" y="165286"/>
                  <a:pt x="228710" y="166369"/>
                  <a:pt x="222947" y="166369"/>
                </a:cubicBezTo>
                <a:cubicBezTo>
                  <a:pt x="221506" y="166369"/>
                  <a:pt x="220066" y="166369"/>
                  <a:pt x="218265" y="166008"/>
                </a:cubicBezTo>
                <a:lnTo>
                  <a:pt x="218265" y="252259"/>
                </a:lnTo>
                <a:cubicBezTo>
                  <a:pt x="218265" y="254786"/>
                  <a:pt x="216464" y="256590"/>
                  <a:pt x="213583" y="256590"/>
                </a:cubicBezTo>
                <a:lnTo>
                  <a:pt x="38178" y="256590"/>
                </a:lnTo>
                <a:cubicBezTo>
                  <a:pt x="36017" y="256590"/>
                  <a:pt x="33856" y="254786"/>
                  <a:pt x="33856" y="252259"/>
                </a:cubicBezTo>
                <a:lnTo>
                  <a:pt x="33856" y="76147"/>
                </a:lnTo>
                <a:cubicBezTo>
                  <a:pt x="33856" y="73981"/>
                  <a:pt x="36017" y="71816"/>
                  <a:pt x="38178" y="71816"/>
                </a:cubicBezTo>
                <a:cubicBezTo>
                  <a:pt x="40699" y="71816"/>
                  <a:pt x="42500" y="73981"/>
                  <a:pt x="42500" y="76147"/>
                </a:cubicBezTo>
                <a:lnTo>
                  <a:pt x="42500" y="179360"/>
                </a:lnTo>
                <a:lnTo>
                  <a:pt x="75276" y="146881"/>
                </a:lnTo>
                <a:cubicBezTo>
                  <a:pt x="77077" y="145437"/>
                  <a:pt x="78878" y="145076"/>
                  <a:pt x="80679" y="145798"/>
                </a:cubicBezTo>
                <a:lnTo>
                  <a:pt x="99768" y="156625"/>
                </a:lnTo>
                <a:lnTo>
                  <a:pt x="127141" y="128836"/>
                </a:lnTo>
                <a:cubicBezTo>
                  <a:pt x="128222" y="127754"/>
                  <a:pt x="130022" y="127393"/>
                  <a:pt x="131823" y="128115"/>
                </a:cubicBezTo>
                <a:lnTo>
                  <a:pt x="159917" y="140024"/>
                </a:lnTo>
                <a:lnTo>
                  <a:pt x="177925" y="119093"/>
                </a:lnTo>
                <a:cubicBezTo>
                  <a:pt x="179006" y="94913"/>
                  <a:pt x="198815" y="75425"/>
                  <a:pt x="222947" y="75425"/>
                </a:cubicBezTo>
                <a:cubicBezTo>
                  <a:pt x="230150" y="75425"/>
                  <a:pt x="236994" y="77229"/>
                  <a:pt x="243117" y="80116"/>
                </a:cubicBezTo>
                <a:lnTo>
                  <a:pt x="243117" y="46915"/>
                </a:lnTo>
                <a:lnTo>
                  <a:pt x="80319" y="46915"/>
                </a:lnTo>
                <a:cubicBezTo>
                  <a:pt x="77797" y="46915"/>
                  <a:pt x="75997" y="44750"/>
                  <a:pt x="75997" y="42584"/>
                </a:cubicBezTo>
                <a:cubicBezTo>
                  <a:pt x="75997" y="24179"/>
                  <a:pt x="60869" y="9022"/>
                  <a:pt x="42500" y="9022"/>
                </a:cubicBezTo>
                <a:close/>
                <a:moveTo>
                  <a:pt x="42500" y="0"/>
                </a:moveTo>
                <a:lnTo>
                  <a:pt x="247439" y="0"/>
                </a:lnTo>
                <a:cubicBezTo>
                  <a:pt x="270850" y="0"/>
                  <a:pt x="289579" y="19127"/>
                  <a:pt x="289579" y="42584"/>
                </a:cubicBezTo>
                <a:cubicBezTo>
                  <a:pt x="289579" y="44750"/>
                  <a:pt x="287778" y="46915"/>
                  <a:pt x="285257" y="46915"/>
                </a:cubicBezTo>
                <a:lnTo>
                  <a:pt x="251761" y="46915"/>
                </a:lnTo>
                <a:lnTo>
                  <a:pt x="251761" y="85891"/>
                </a:lnTo>
                <a:cubicBezTo>
                  <a:pt x="261846" y="94191"/>
                  <a:pt x="268689" y="106822"/>
                  <a:pt x="268689" y="120897"/>
                </a:cubicBezTo>
                <a:cubicBezTo>
                  <a:pt x="268689" y="126310"/>
                  <a:pt x="267608" y="131724"/>
                  <a:pt x="265447" y="136415"/>
                </a:cubicBezTo>
                <a:lnTo>
                  <a:pt x="284176" y="155181"/>
                </a:lnTo>
                <a:cubicBezTo>
                  <a:pt x="291740" y="162399"/>
                  <a:pt x="291740" y="174669"/>
                  <a:pt x="284176" y="181887"/>
                </a:cubicBezTo>
                <a:cubicBezTo>
                  <a:pt x="280575" y="185856"/>
                  <a:pt x="275532" y="187661"/>
                  <a:pt x="270850" y="187661"/>
                </a:cubicBezTo>
                <a:cubicBezTo>
                  <a:pt x="265808" y="187661"/>
                  <a:pt x="260765" y="185856"/>
                  <a:pt x="257163" y="181887"/>
                </a:cubicBezTo>
                <a:lnTo>
                  <a:pt x="251761" y="176473"/>
                </a:lnTo>
                <a:lnTo>
                  <a:pt x="251761" y="286183"/>
                </a:lnTo>
                <a:cubicBezTo>
                  <a:pt x="251761" y="288348"/>
                  <a:pt x="249960" y="290152"/>
                  <a:pt x="247439" y="290152"/>
                </a:cubicBezTo>
                <a:lnTo>
                  <a:pt x="4682" y="290152"/>
                </a:lnTo>
                <a:cubicBezTo>
                  <a:pt x="2161" y="290152"/>
                  <a:pt x="0" y="288348"/>
                  <a:pt x="0" y="286183"/>
                </a:cubicBezTo>
                <a:lnTo>
                  <a:pt x="0" y="42584"/>
                </a:lnTo>
                <a:cubicBezTo>
                  <a:pt x="0" y="19127"/>
                  <a:pt x="19089" y="0"/>
                  <a:pt x="42500"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rgbClr val="212121"/>
              </a:solidFill>
              <a:latin typeface="Calibri"/>
              <a:ea typeface="Calibri"/>
              <a:cs typeface="Calibri"/>
              <a:sym typeface="Calibri"/>
            </a:endParaRPr>
          </a:p>
        </p:txBody>
      </p:sp>
      <p:sp>
        <p:nvSpPr>
          <p:cNvPr id="302" name="Google Shape;302;p42"/>
          <p:cNvSpPr txBox="1"/>
          <p:nvPr/>
        </p:nvSpPr>
        <p:spPr>
          <a:xfrm>
            <a:off x="560200" y="2965250"/>
            <a:ext cx="5673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3449"/>
                </a:solidFill>
                <a:latin typeface="Open Sans"/>
                <a:ea typeface="Open Sans"/>
                <a:cs typeface="Open Sans"/>
                <a:sym typeface="Open Sans"/>
              </a:rPr>
              <a:t>Взаємодійте зі своєю спільнотою на всіх етапах, щоб підготувати її до запуску та максимізувати організаційне прийняття.</a:t>
            </a:r>
            <a:endParaRPr b="1" sz="1200">
              <a:solidFill>
                <a:srgbClr val="003449"/>
              </a:solidFill>
              <a:latin typeface="Open Sans"/>
              <a:ea typeface="Open Sans"/>
              <a:cs typeface="Open Sans"/>
              <a:sym typeface="Open Sans"/>
            </a:endParaRPr>
          </a:p>
        </p:txBody>
      </p:sp>
      <p:sp>
        <p:nvSpPr>
          <p:cNvPr id="303" name="Google Shape;303;p42"/>
          <p:cNvSpPr txBox="1"/>
          <p:nvPr>
            <p:ph type="title"/>
          </p:nvPr>
        </p:nvSpPr>
        <p:spPr>
          <a:xfrm>
            <a:off x="274320" y="121920"/>
            <a:ext cx="8706000" cy="51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chemeClr val="accent2"/>
                </a:solidFill>
                <a:latin typeface="Open Sans"/>
                <a:ea typeface="Open Sans"/>
                <a:cs typeface="Open Sans"/>
                <a:sym typeface="Open Sans"/>
              </a:rPr>
              <a:t>Інтеграції складаються з трьох частин</a:t>
            </a:r>
            <a:endParaRPr b="1" sz="2700">
              <a:solidFill>
                <a:schemeClr val="accent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3"/>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Закладіть основу для надійного плану інтеграції</a:t>
            </a:r>
            <a:endParaRPr>
              <a:solidFill>
                <a:schemeClr val="accent2"/>
              </a:solidFill>
            </a:endParaRPr>
          </a:p>
        </p:txBody>
      </p:sp>
      <p:sp>
        <p:nvSpPr>
          <p:cNvPr id="309" name="Google Shape;309;p43"/>
          <p:cNvSpPr txBox="1"/>
          <p:nvPr>
            <p:ph idx="1" type="body"/>
          </p:nvPr>
        </p:nvSpPr>
        <p:spPr>
          <a:xfrm>
            <a:off x="2299374" y="746261"/>
            <a:ext cx="6376800" cy="3415500"/>
          </a:xfrm>
          <a:prstGeom prst="rect">
            <a:avLst/>
          </a:prstGeom>
        </p:spPr>
        <p:txBody>
          <a:bodyPr anchorCtr="0" anchor="t" bIns="91425" lIns="91425" spcFirstLastPara="1" rIns="91425" wrap="square" tIns="91425">
            <a:noAutofit/>
          </a:bodyPr>
          <a:lstStyle/>
          <a:p>
            <a:pPr indent="0" lvl="0" marL="0" rtl="0" algn="l">
              <a:lnSpc>
                <a:spcPct val="90000"/>
              </a:lnSpc>
              <a:spcBef>
                <a:spcPts val="1600"/>
              </a:spcBef>
              <a:spcAft>
                <a:spcPts val="0"/>
              </a:spcAft>
              <a:buNone/>
            </a:pPr>
            <a:r>
              <a:rPr b="1" lang="en">
                <a:solidFill>
                  <a:schemeClr val="accent2"/>
                </a:solidFill>
              </a:rPr>
              <a:t>Залучайте потрібних людей з самого початку</a:t>
            </a:r>
            <a:endParaRPr b="1">
              <a:solidFill>
                <a:schemeClr val="accent2"/>
              </a:solidFill>
            </a:endParaRPr>
          </a:p>
          <a:p>
            <a:pPr indent="-304800" lvl="0" marL="457200" rtl="0" algn="l">
              <a:lnSpc>
                <a:spcPct val="90000"/>
              </a:lnSpc>
              <a:spcBef>
                <a:spcPts val="1600"/>
              </a:spcBef>
              <a:spcAft>
                <a:spcPts val="0"/>
              </a:spcAft>
              <a:buClr>
                <a:schemeClr val="accent2"/>
              </a:buClr>
              <a:buSzPts val="1200"/>
              <a:buFont typeface="Open Sans"/>
              <a:buChar char="•"/>
            </a:pPr>
            <a:r>
              <a:rPr lang="en" sz="1200">
                <a:solidFill>
                  <a:schemeClr val="accent2"/>
                </a:solidFill>
              </a:rPr>
              <a:t>Бібліотека, ІТ, дослідницький відділ, відділ кадрів, інші</a:t>
            </a:r>
            <a:endParaRPr sz="1200">
              <a:solidFill>
                <a:schemeClr val="accent2"/>
              </a:solidFill>
            </a:endParaRPr>
          </a:p>
          <a:p>
            <a:pPr indent="0" lvl="0" marL="0" rtl="0" algn="l">
              <a:lnSpc>
                <a:spcPct val="80000"/>
              </a:lnSpc>
              <a:spcBef>
                <a:spcPts val="1600"/>
              </a:spcBef>
              <a:spcAft>
                <a:spcPts val="0"/>
              </a:spcAft>
              <a:buNone/>
            </a:pPr>
            <a:r>
              <a:rPr b="1" lang="en">
                <a:solidFill>
                  <a:schemeClr val="accent2"/>
                </a:solidFill>
              </a:rPr>
              <a:t>Як ORCID вписується у ваші існуючі системи та робочі процеси?</a:t>
            </a:r>
            <a:endParaRPr b="1">
              <a:solidFill>
                <a:schemeClr val="accent2"/>
              </a:solidFill>
            </a:endParaRPr>
          </a:p>
          <a:p>
            <a:pPr indent="-292100" lvl="0" marL="457200" rtl="0" algn="l">
              <a:lnSpc>
                <a:spcPct val="100000"/>
              </a:lnSpc>
              <a:spcBef>
                <a:spcPts val="600"/>
              </a:spcBef>
              <a:spcAft>
                <a:spcPts val="0"/>
              </a:spcAft>
              <a:buClr>
                <a:schemeClr val="accent2"/>
              </a:buClr>
              <a:buSzPts val="1000"/>
              <a:buFont typeface="Open Sans"/>
              <a:buChar char="•"/>
            </a:pPr>
            <a:r>
              <a:rPr lang="en" sz="1000">
                <a:solidFill>
                  <a:schemeClr val="accent2"/>
                </a:solidFill>
              </a:rPr>
              <a:t>Sign in – why not link your researchers’ ORCID iDs?</a:t>
            </a:r>
            <a:endParaRPr sz="1000">
              <a:solidFill>
                <a:schemeClr val="accent2"/>
              </a:solidFill>
            </a:endParaRPr>
          </a:p>
          <a:p>
            <a:pPr indent="-292100" lvl="0" marL="457200" rtl="0" algn="l">
              <a:lnSpc>
                <a:spcPct val="100000"/>
              </a:lnSpc>
              <a:spcBef>
                <a:spcPts val="0"/>
              </a:spcBef>
              <a:spcAft>
                <a:spcPts val="0"/>
              </a:spcAft>
              <a:buClr>
                <a:schemeClr val="accent2"/>
              </a:buClr>
              <a:buSzPts val="1000"/>
              <a:buFont typeface="Open Sans"/>
              <a:buChar char="•"/>
            </a:pPr>
            <a:r>
              <a:rPr lang="en" sz="1000">
                <a:solidFill>
                  <a:schemeClr val="accent2"/>
                </a:solidFill>
              </a:rPr>
              <a:t>Account settings/user profile</a:t>
            </a:r>
            <a:endParaRPr sz="1000">
              <a:solidFill>
                <a:schemeClr val="accent2"/>
              </a:solidFill>
            </a:endParaRPr>
          </a:p>
          <a:p>
            <a:pPr indent="-292100" lvl="0" marL="457200" rtl="0" algn="l">
              <a:spcBef>
                <a:spcPts val="0"/>
              </a:spcBef>
              <a:spcAft>
                <a:spcPts val="0"/>
              </a:spcAft>
              <a:buClr>
                <a:schemeClr val="accent2"/>
              </a:buClr>
              <a:buSzPts val="1000"/>
              <a:buFont typeface="Open Sans"/>
              <a:buChar char="•"/>
            </a:pPr>
            <a:r>
              <a:rPr lang="en" sz="1000">
                <a:solidFill>
                  <a:schemeClr val="accent2"/>
                </a:solidFill>
              </a:rPr>
              <a:t>faculty review </a:t>
            </a:r>
            <a:endParaRPr sz="1000">
              <a:solidFill>
                <a:schemeClr val="accent2"/>
              </a:solidFill>
            </a:endParaRPr>
          </a:p>
          <a:p>
            <a:pPr indent="-292100" lvl="0" marL="457200" rtl="0" algn="l">
              <a:spcBef>
                <a:spcPts val="0"/>
              </a:spcBef>
              <a:spcAft>
                <a:spcPts val="0"/>
              </a:spcAft>
              <a:buClr>
                <a:schemeClr val="accent2"/>
              </a:buClr>
              <a:buSzPts val="1000"/>
              <a:buFont typeface="Open Sans"/>
              <a:buChar char="•"/>
            </a:pPr>
            <a:r>
              <a:rPr lang="en" sz="1000">
                <a:solidFill>
                  <a:schemeClr val="accent2"/>
                </a:solidFill>
              </a:rPr>
              <a:t>eThesis/Dissertation submission </a:t>
            </a:r>
            <a:endParaRPr sz="1000">
              <a:solidFill>
                <a:schemeClr val="accent2"/>
              </a:solidFill>
            </a:endParaRPr>
          </a:p>
          <a:p>
            <a:pPr indent="-292100" lvl="0" marL="457200" rtl="0" algn="l">
              <a:spcBef>
                <a:spcPts val="0"/>
              </a:spcBef>
              <a:spcAft>
                <a:spcPts val="0"/>
              </a:spcAft>
              <a:buClr>
                <a:schemeClr val="accent2"/>
              </a:buClr>
              <a:buSzPts val="1000"/>
              <a:buFont typeface="Open Sans"/>
              <a:buChar char="•"/>
            </a:pPr>
            <a:r>
              <a:rPr lang="en" sz="1000">
                <a:solidFill>
                  <a:schemeClr val="accent2"/>
                </a:solidFill>
              </a:rPr>
              <a:t>conference registration</a:t>
            </a:r>
            <a:endParaRPr sz="1000">
              <a:solidFill>
                <a:schemeClr val="accent2"/>
              </a:solidFill>
            </a:endParaRPr>
          </a:p>
          <a:p>
            <a:pPr indent="-292100" lvl="0" marL="457200" rtl="0" algn="l">
              <a:spcBef>
                <a:spcPts val="0"/>
              </a:spcBef>
              <a:spcAft>
                <a:spcPts val="0"/>
              </a:spcAft>
              <a:buClr>
                <a:schemeClr val="accent2"/>
              </a:buClr>
              <a:buSzPts val="1000"/>
              <a:buFont typeface="Open Sans"/>
              <a:buChar char="•"/>
            </a:pPr>
            <a:r>
              <a:rPr lang="en" sz="1000">
                <a:solidFill>
                  <a:schemeClr val="accent2"/>
                </a:solidFill>
              </a:rPr>
              <a:t>journal/paper review submission </a:t>
            </a:r>
            <a:endParaRPr sz="1000">
              <a:solidFill>
                <a:schemeClr val="accent2"/>
              </a:solidFill>
            </a:endParaRPr>
          </a:p>
          <a:p>
            <a:pPr indent="-292100" lvl="0" marL="457200" rtl="0" algn="l">
              <a:spcBef>
                <a:spcPts val="0"/>
              </a:spcBef>
              <a:spcAft>
                <a:spcPts val="0"/>
              </a:spcAft>
              <a:buClr>
                <a:schemeClr val="accent2"/>
              </a:buClr>
              <a:buSzPts val="1000"/>
              <a:buFont typeface="Open Sans"/>
              <a:buChar char="•"/>
            </a:pPr>
            <a:r>
              <a:rPr lang="en" sz="1000">
                <a:solidFill>
                  <a:schemeClr val="accent2"/>
                </a:solidFill>
              </a:rPr>
              <a:t>data repository submissions </a:t>
            </a:r>
            <a:endParaRPr sz="1000">
              <a:solidFill>
                <a:schemeClr val="accent2"/>
              </a:solidFill>
            </a:endParaRPr>
          </a:p>
          <a:p>
            <a:pPr indent="-292100" lvl="0" marL="457200" rtl="0" algn="l">
              <a:spcBef>
                <a:spcPts val="0"/>
              </a:spcBef>
              <a:spcAft>
                <a:spcPts val="0"/>
              </a:spcAft>
              <a:buClr>
                <a:schemeClr val="accent2"/>
              </a:buClr>
              <a:buSzPts val="1000"/>
              <a:buFont typeface="Open Sans"/>
              <a:buChar char="•"/>
            </a:pPr>
            <a:r>
              <a:rPr lang="en" sz="1000">
                <a:solidFill>
                  <a:schemeClr val="accent2"/>
                </a:solidFill>
              </a:rPr>
              <a:t>resources use application </a:t>
            </a:r>
            <a:endParaRPr sz="1000">
              <a:solidFill>
                <a:schemeClr val="accent2"/>
              </a:solidFill>
            </a:endParaRPr>
          </a:p>
          <a:p>
            <a:pPr indent="-292100" lvl="0" marL="457200" rtl="0" algn="l">
              <a:spcBef>
                <a:spcPts val="0"/>
              </a:spcBef>
              <a:spcAft>
                <a:spcPts val="0"/>
              </a:spcAft>
              <a:buClr>
                <a:schemeClr val="accent2"/>
              </a:buClr>
              <a:buSzPts val="1000"/>
              <a:buFont typeface="Open Sans"/>
              <a:buChar char="•"/>
            </a:pPr>
            <a:r>
              <a:rPr lang="en" sz="1000">
                <a:solidFill>
                  <a:schemeClr val="accent2"/>
                </a:solidFill>
              </a:rPr>
              <a:t>funding requests</a:t>
            </a:r>
            <a:endParaRPr sz="1000">
              <a:solidFill>
                <a:schemeClr val="accent2"/>
              </a:solidFill>
            </a:endParaRPr>
          </a:p>
          <a:p>
            <a:pPr indent="0" lvl="0" marL="0" rtl="0" algn="l">
              <a:lnSpc>
                <a:spcPct val="80000"/>
              </a:lnSpc>
              <a:spcBef>
                <a:spcPts val="1600"/>
              </a:spcBef>
              <a:spcAft>
                <a:spcPts val="0"/>
              </a:spcAft>
              <a:buNone/>
            </a:pPr>
            <a:r>
              <a:rPr b="1" lang="en">
                <a:solidFill>
                  <a:schemeClr val="accent2"/>
                </a:solidFill>
              </a:rPr>
              <a:t>Ви вже використовуєте якусь із систем постачальників, що підтримують ORCID?</a:t>
            </a:r>
            <a:r>
              <a:rPr lang="en" sz="1900">
                <a:solidFill>
                  <a:schemeClr val="accent2"/>
                </a:solidFill>
              </a:rPr>
              <a:t> </a:t>
            </a:r>
            <a:endParaRPr/>
          </a:p>
        </p:txBody>
      </p:sp>
      <p:sp>
        <p:nvSpPr>
          <p:cNvPr id="310" name="Google Shape;310;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1" name="Google Shape;311;p43"/>
          <p:cNvPicPr preferRelativeResize="0"/>
          <p:nvPr/>
        </p:nvPicPr>
        <p:blipFill>
          <a:blip r:embed="rId3">
            <a:alphaModFix/>
          </a:blip>
          <a:stretch>
            <a:fillRect/>
          </a:stretch>
        </p:blipFill>
        <p:spPr>
          <a:xfrm>
            <a:off x="534475" y="1834263"/>
            <a:ext cx="1474975" cy="1474975"/>
          </a:xfrm>
          <a:prstGeom prst="rect">
            <a:avLst/>
          </a:prstGeom>
          <a:noFill/>
          <a:ln>
            <a:noFill/>
          </a:ln>
        </p:spPr>
      </p:pic>
      <p:sp>
        <p:nvSpPr>
          <p:cNvPr id="312" name="Google Shape;312;p43"/>
          <p:cNvSpPr txBox="1"/>
          <p:nvPr/>
        </p:nvSpPr>
        <p:spPr>
          <a:xfrm>
            <a:off x="657975" y="4690700"/>
            <a:ext cx="6480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Open Sans"/>
                <a:ea typeface="Open Sans"/>
                <a:cs typeface="Open Sans"/>
                <a:sym typeface="Open Sans"/>
              </a:rPr>
              <a:t>Більше інформації: </a:t>
            </a:r>
            <a:r>
              <a:rPr lang="en" sz="1300">
                <a:solidFill>
                  <a:schemeClr val="lt1"/>
                </a:solidFill>
                <a:latin typeface="Open Sans"/>
                <a:ea typeface="Open Sans"/>
                <a:cs typeface="Open Sans"/>
                <a:sym typeface="Open Sans"/>
              </a:rPr>
              <a:t> </a:t>
            </a:r>
            <a:r>
              <a:rPr lang="en" sz="1300" u="sng">
                <a:solidFill>
                  <a:schemeClr val="lt1"/>
                </a:solidFill>
                <a:latin typeface="Open Sans"/>
                <a:ea typeface="Open Sans"/>
                <a:cs typeface="Open Sans"/>
                <a:sym typeface="Open Sans"/>
                <a:hlinkClick r:id="rId4">
                  <a:extLst>
                    <a:ext uri="{A12FA001-AC4F-418D-AE19-62706E023703}">
                      <ahyp:hlinkClr val="tx"/>
                    </a:ext>
                  </a:extLst>
                </a:hlinkClick>
              </a:rPr>
              <a:t>https://info.orcid.org/documentation/workflows/</a:t>
            </a:r>
            <a:r>
              <a:rPr lang="en" sz="1300">
                <a:solidFill>
                  <a:schemeClr val="lt1"/>
                </a:solidFill>
                <a:latin typeface="Open Sans"/>
                <a:ea typeface="Open Sans"/>
                <a:cs typeface="Open Sans"/>
                <a:sym typeface="Open Sans"/>
              </a:rPr>
              <a:t> </a:t>
            </a:r>
            <a:endParaRPr sz="1300">
              <a:solidFill>
                <a:schemeClr val="lt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4"/>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Яку інформацію ви хочете, щоб ваша інтеграція отримувала, ділилася та використовувала?</a:t>
            </a:r>
            <a:endParaRPr>
              <a:solidFill>
                <a:schemeClr val="accent2"/>
              </a:solidFill>
            </a:endParaRPr>
          </a:p>
        </p:txBody>
      </p:sp>
      <p:sp>
        <p:nvSpPr>
          <p:cNvPr id="318" name="Google Shape;318;p44"/>
          <p:cNvSpPr txBox="1"/>
          <p:nvPr>
            <p:ph idx="1" type="body"/>
          </p:nvPr>
        </p:nvSpPr>
        <p:spPr>
          <a:xfrm>
            <a:off x="2299374" y="1234450"/>
            <a:ext cx="6376800" cy="34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rPr>
              <a:t>Яку інформацію ви хочете отримати з записів ORCID ваших дослідників?</a:t>
            </a:r>
            <a:endParaRPr b="1">
              <a:solidFill>
                <a:schemeClr val="accent2"/>
              </a:solidFill>
            </a:endParaRPr>
          </a:p>
          <a:p>
            <a:pPr indent="0" lvl="0" marL="457200" rtl="0" algn="l">
              <a:spcBef>
                <a:spcPts val="0"/>
              </a:spcBef>
              <a:spcAft>
                <a:spcPts val="0"/>
              </a:spcAft>
              <a:buNone/>
            </a:pPr>
            <a:r>
              <a:t/>
            </a:r>
            <a:endParaRPr b="1">
              <a:solidFill>
                <a:schemeClr val="accent2"/>
              </a:solidFill>
            </a:endParaRPr>
          </a:p>
          <a:p>
            <a:pPr indent="0" lvl="0" marL="0" rtl="0" algn="l">
              <a:spcBef>
                <a:spcPts val="0"/>
              </a:spcBef>
              <a:spcAft>
                <a:spcPts val="0"/>
              </a:spcAft>
              <a:buNone/>
            </a:pPr>
            <a:r>
              <a:rPr b="1" lang="en">
                <a:solidFill>
                  <a:schemeClr val="accent2"/>
                </a:solidFill>
              </a:rPr>
              <a:t>Яку інформацію ви можете додати до їхніх записів ORCID?</a:t>
            </a:r>
            <a:endParaRPr b="1">
              <a:solidFill>
                <a:schemeClr val="accent2"/>
              </a:solidFill>
            </a:endParaRPr>
          </a:p>
          <a:p>
            <a:pPr indent="0" lvl="0" marL="457200" rtl="0" algn="l">
              <a:spcBef>
                <a:spcPts val="0"/>
              </a:spcBef>
              <a:spcAft>
                <a:spcPts val="0"/>
              </a:spcAft>
              <a:buNone/>
            </a:pPr>
            <a:r>
              <a:rPr lang="en" sz="1200">
                <a:solidFill>
                  <a:schemeClr val="accent2"/>
                </a:solidFill>
              </a:rPr>
              <a:t>Asserting affiliations </a:t>
            </a:r>
            <a:endParaRPr sz="1200">
              <a:solidFill>
                <a:schemeClr val="accent2"/>
              </a:solidFill>
            </a:endParaRPr>
          </a:p>
          <a:p>
            <a:pPr indent="0" lvl="0" marL="914400" rtl="0" algn="l">
              <a:spcBef>
                <a:spcPts val="0"/>
              </a:spcBef>
              <a:spcAft>
                <a:spcPts val="0"/>
              </a:spcAft>
              <a:buNone/>
            </a:pPr>
            <a:r>
              <a:t/>
            </a:r>
            <a:endParaRPr sz="1200">
              <a:solidFill>
                <a:schemeClr val="accent2"/>
              </a:solidFill>
            </a:endParaRPr>
          </a:p>
          <a:p>
            <a:pPr indent="0" lvl="0" marL="0" rtl="0" algn="l">
              <a:spcBef>
                <a:spcPts val="0"/>
              </a:spcBef>
              <a:spcAft>
                <a:spcPts val="0"/>
              </a:spcAft>
              <a:buNone/>
            </a:pPr>
            <a:r>
              <a:rPr b="1" lang="en">
                <a:solidFill>
                  <a:schemeClr val="accent2"/>
                </a:solidFill>
              </a:rPr>
              <a:t>Де ви будете відображати ORCID iDs?</a:t>
            </a:r>
            <a:endParaRPr b="1">
              <a:solidFill>
                <a:schemeClr val="accent2"/>
              </a:solidFill>
            </a:endParaRPr>
          </a:p>
          <a:p>
            <a:pPr indent="0" lvl="0" marL="457200" rtl="0" algn="l">
              <a:spcBef>
                <a:spcPts val="0"/>
              </a:spcBef>
              <a:spcAft>
                <a:spcPts val="0"/>
              </a:spcAft>
              <a:buNone/>
            </a:pPr>
            <a:r>
              <a:t/>
            </a:r>
            <a:endParaRPr b="1">
              <a:solidFill>
                <a:schemeClr val="accent2"/>
              </a:solidFill>
            </a:endParaRPr>
          </a:p>
          <a:p>
            <a:pPr indent="0" lvl="0" marL="0" rtl="0" algn="l">
              <a:spcBef>
                <a:spcPts val="0"/>
              </a:spcBef>
              <a:spcAft>
                <a:spcPts val="0"/>
              </a:spcAft>
              <a:buNone/>
            </a:pPr>
            <a:r>
              <a:rPr b="1" lang="en">
                <a:solidFill>
                  <a:schemeClr val="accent2"/>
                </a:solidFill>
              </a:rPr>
              <a:t>Ви хочете, щоб інформація у вашій системі (системах) та ORCID була синхронізована?</a:t>
            </a:r>
            <a:endParaRPr b="1"/>
          </a:p>
        </p:txBody>
      </p:sp>
      <p:sp>
        <p:nvSpPr>
          <p:cNvPr id="319" name="Google Shape;319;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0" name="Google Shape;320;p44"/>
          <p:cNvPicPr preferRelativeResize="0"/>
          <p:nvPr/>
        </p:nvPicPr>
        <p:blipFill>
          <a:blip r:embed="rId3">
            <a:alphaModFix/>
          </a:blip>
          <a:stretch>
            <a:fillRect/>
          </a:stretch>
        </p:blipFill>
        <p:spPr>
          <a:xfrm>
            <a:off x="534475" y="1834263"/>
            <a:ext cx="1474975" cy="1474975"/>
          </a:xfrm>
          <a:prstGeom prst="rect">
            <a:avLst/>
          </a:prstGeom>
          <a:noFill/>
          <a:ln>
            <a:noFill/>
          </a:ln>
        </p:spPr>
      </p:pic>
      <p:sp>
        <p:nvSpPr>
          <p:cNvPr id="321" name="Google Shape;321;p44"/>
          <p:cNvSpPr txBox="1"/>
          <p:nvPr/>
        </p:nvSpPr>
        <p:spPr>
          <a:xfrm>
            <a:off x="657975" y="4586597"/>
            <a:ext cx="7936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Open Sans"/>
                <a:ea typeface="Open Sans"/>
                <a:cs typeface="Open Sans"/>
                <a:sym typeface="Open Sans"/>
              </a:rPr>
              <a:t>Більше інформації: </a:t>
            </a:r>
            <a:r>
              <a:rPr lang="en" sz="1300" u="sng">
                <a:solidFill>
                  <a:schemeClr val="lt1"/>
                </a:solidFill>
                <a:latin typeface="Open Sans"/>
                <a:ea typeface="Open Sans"/>
                <a:cs typeface="Open Sans"/>
                <a:sym typeface="Open Sans"/>
                <a:hlinkClick r:id="rId4">
                  <a:extLst>
                    <a:ext uri="{A12FA001-AC4F-418D-AE19-62706E023703}">
                      <ahyp:hlinkClr val="tx"/>
                    </a:ext>
                  </a:extLst>
                </a:hlinkClick>
              </a:rPr>
              <a:t>https://info.orcid.org/documentation/integration-guide/getting-started-with-your-orcid-integration/</a:t>
            </a:r>
            <a:r>
              <a:rPr lang="en" sz="1300">
                <a:solidFill>
                  <a:schemeClr val="lt1"/>
                </a:solidFill>
                <a:latin typeface="Open Sans"/>
                <a:ea typeface="Open Sans"/>
                <a:cs typeface="Open Sans"/>
                <a:sym typeface="Open Sans"/>
              </a:rPr>
              <a:t> </a:t>
            </a:r>
            <a:endParaRPr sz="1300">
              <a:solidFill>
                <a:schemeClr val="lt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Як ви збираєтесь переконати свою організацію прийняти інтеграцію з ORCID?</a:t>
            </a:r>
            <a:endParaRPr>
              <a:solidFill>
                <a:schemeClr val="accent2"/>
              </a:solidFill>
            </a:endParaRPr>
          </a:p>
        </p:txBody>
      </p:sp>
      <p:sp>
        <p:nvSpPr>
          <p:cNvPr id="327" name="Google Shape;327;p45"/>
          <p:cNvSpPr txBox="1"/>
          <p:nvPr>
            <p:ph idx="1" type="body"/>
          </p:nvPr>
        </p:nvSpPr>
        <p:spPr>
          <a:xfrm>
            <a:off x="2299374" y="1234450"/>
            <a:ext cx="6376800" cy="3415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accent2"/>
                </a:solidFill>
              </a:rPr>
              <a:t>Чиї ідентифікатори ORCID ви збиратимете (викладачів, студентів, співробітників, інших)?</a:t>
            </a:r>
            <a:endParaRPr b="1">
              <a:solidFill>
                <a:schemeClr val="accent2"/>
              </a:solidFill>
            </a:endParaRPr>
          </a:p>
          <a:p>
            <a:pPr indent="0" lvl="0" marL="457200" rtl="0" algn="l">
              <a:lnSpc>
                <a:spcPct val="150000"/>
              </a:lnSpc>
              <a:spcBef>
                <a:spcPts val="0"/>
              </a:spcBef>
              <a:spcAft>
                <a:spcPts val="0"/>
              </a:spcAft>
              <a:buNone/>
            </a:pPr>
            <a:r>
              <a:t/>
            </a:r>
            <a:endParaRPr b="1">
              <a:solidFill>
                <a:schemeClr val="accent2"/>
              </a:solidFill>
            </a:endParaRPr>
          </a:p>
          <a:p>
            <a:pPr indent="0" lvl="0" marL="0" rtl="0" algn="l">
              <a:lnSpc>
                <a:spcPct val="150000"/>
              </a:lnSpc>
              <a:spcBef>
                <a:spcPts val="0"/>
              </a:spcBef>
              <a:spcAft>
                <a:spcPts val="0"/>
              </a:spcAft>
              <a:buNone/>
            </a:pPr>
            <a:r>
              <a:rPr b="1" lang="en">
                <a:solidFill>
                  <a:schemeClr val="accent2"/>
                </a:solidFill>
              </a:rPr>
              <a:t>Коли і де ви будете просити iD (сторінка профілю, під час щорічного огляду)?</a:t>
            </a:r>
            <a:endParaRPr b="1">
              <a:solidFill>
                <a:schemeClr val="accent2"/>
              </a:solidFill>
            </a:endParaRPr>
          </a:p>
          <a:p>
            <a:pPr indent="0" lvl="0" marL="457200" rtl="0" algn="l">
              <a:lnSpc>
                <a:spcPct val="150000"/>
              </a:lnSpc>
              <a:spcBef>
                <a:spcPts val="0"/>
              </a:spcBef>
              <a:spcAft>
                <a:spcPts val="0"/>
              </a:spcAft>
              <a:buNone/>
            </a:pPr>
            <a:r>
              <a:t/>
            </a:r>
            <a:endParaRPr b="1">
              <a:solidFill>
                <a:schemeClr val="accent2"/>
              </a:solidFill>
            </a:endParaRPr>
          </a:p>
          <a:p>
            <a:pPr indent="0" lvl="0" marL="0" rtl="0" algn="l">
              <a:lnSpc>
                <a:spcPct val="150000"/>
              </a:lnSpc>
              <a:spcBef>
                <a:spcPts val="0"/>
              </a:spcBef>
              <a:spcAft>
                <a:spcPts val="0"/>
              </a:spcAft>
              <a:buNone/>
            </a:pPr>
            <a:r>
              <a:rPr b="1" lang="en">
                <a:solidFill>
                  <a:schemeClr val="accent2"/>
                </a:solidFill>
              </a:rPr>
              <a:t>Як ви будете спілкуватися з вашими дослідниками про ORCID і що ви будете розповідати їм про вашу інтеграцію?</a:t>
            </a:r>
            <a:endParaRPr b="1">
              <a:solidFill>
                <a:schemeClr val="accent2"/>
              </a:solidFill>
            </a:endParaRPr>
          </a:p>
        </p:txBody>
      </p:sp>
      <p:sp>
        <p:nvSpPr>
          <p:cNvPr id="328" name="Google Shape;328;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9" name="Google Shape;329;p45"/>
          <p:cNvPicPr preferRelativeResize="0"/>
          <p:nvPr/>
        </p:nvPicPr>
        <p:blipFill>
          <a:blip r:embed="rId3">
            <a:alphaModFix/>
          </a:blip>
          <a:stretch>
            <a:fillRect/>
          </a:stretch>
        </p:blipFill>
        <p:spPr>
          <a:xfrm>
            <a:off x="534475" y="1834263"/>
            <a:ext cx="1474975" cy="1474975"/>
          </a:xfrm>
          <a:prstGeom prst="rect">
            <a:avLst/>
          </a:prstGeom>
          <a:noFill/>
          <a:ln>
            <a:noFill/>
          </a:ln>
        </p:spPr>
      </p:pic>
      <p:sp>
        <p:nvSpPr>
          <p:cNvPr id="330" name="Google Shape;330;p45"/>
          <p:cNvSpPr txBox="1"/>
          <p:nvPr/>
        </p:nvSpPr>
        <p:spPr>
          <a:xfrm>
            <a:off x="657975" y="4681399"/>
            <a:ext cx="7457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Open Sans"/>
                <a:ea typeface="Open Sans"/>
                <a:cs typeface="Open Sans"/>
                <a:sym typeface="Open Sans"/>
              </a:rPr>
              <a:t>Більше інформації: </a:t>
            </a:r>
            <a:r>
              <a:rPr lang="en" sz="1300">
                <a:solidFill>
                  <a:schemeClr val="lt1"/>
                </a:solidFill>
                <a:latin typeface="Open Sans"/>
                <a:ea typeface="Open Sans"/>
                <a:cs typeface="Open Sans"/>
                <a:sym typeface="Open Sans"/>
              </a:rPr>
              <a:t> </a:t>
            </a:r>
            <a:r>
              <a:rPr lang="en" sz="1300" u="sng">
                <a:solidFill>
                  <a:schemeClr val="lt1"/>
                </a:solidFill>
                <a:latin typeface="Open Sans"/>
                <a:ea typeface="Open Sans"/>
                <a:cs typeface="Open Sans"/>
                <a:sym typeface="Open Sans"/>
                <a:hlinkClick r:id="rId4">
                  <a:extLst>
                    <a:ext uri="{A12FA001-AC4F-418D-AE19-62706E023703}">
                      <ahyp:hlinkClr val="tx"/>
                    </a:ext>
                  </a:extLst>
                </a:hlinkClick>
              </a:rPr>
              <a:t>https://info.orcid.org/outreach-resources/</a:t>
            </a:r>
            <a:r>
              <a:rPr lang="en" sz="1300">
                <a:solidFill>
                  <a:schemeClr val="lt1"/>
                </a:solidFill>
                <a:latin typeface="Open Sans"/>
                <a:ea typeface="Open Sans"/>
                <a:cs typeface="Open Sans"/>
                <a:sym typeface="Open Sans"/>
              </a:rPr>
              <a:t> </a:t>
            </a:r>
            <a:endParaRPr sz="1300">
              <a:solidFill>
                <a:schemeClr val="lt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6"/>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Зробіть перший крок до інтеграції</a:t>
            </a:r>
            <a:endParaRPr/>
          </a:p>
        </p:txBody>
      </p:sp>
      <p:sp>
        <p:nvSpPr>
          <p:cNvPr id="336" name="Google Shape;336;p46"/>
          <p:cNvSpPr txBox="1"/>
          <p:nvPr>
            <p:ph idx="1" type="body"/>
          </p:nvPr>
        </p:nvSpPr>
        <p:spPr>
          <a:xfrm>
            <a:off x="3654200" y="1045850"/>
            <a:ext cx="5021700" cy="2993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a:t>Перевірте, чи є у вас системи, які мають </a:t>
            </a:r>
            <a:r>
              <a:rPr lang="en" u="sng">
                <a:solidFill>
                  <a:schemeClr val="hlink"/>
                </a:solidFill>
                <a:hlinkClick r:id="rId3"/>
              </a:rPr>
              <a:t>pre-built ORCID integrations</a:t>
            </a:r>
            <a:r>
              <a:rPr lang="en"/>
              <a:t> (Варіанти 1 та 2)</a:t>
            </a:r>
            <a:endParaRPr/>
          </a:p>
          <a:p>
            <a:pPr indent="-317500" lvl="0" marL="457200" rtl="0" algn="l">
              <a:lnSpc>
                <a:spcPct val="150000"/>
              </a:lnSpc>
              <a:spcBef>
                <a:spcPts val="0"/>
              </a:spcBef>
              <a:spcAft>
                <a:spcPts val="0"/>
              </a:spcAft>
              <a:buSzPts val="1400"/>
              <a:buChar char="●"/>
            </a:pPr>
            <a:r>
              <a:rPr lang="en"/>
              <a:t>Якщо ви зацікавлені у створенні власної інтеграції, ознайомтеся з </a:t>
            </a:r>
            <a:r>
              <a:rPr lang="en" u="sng">
                <a:solidFill>
                  <a:schemeClr val="hlink"/>
                </a:solidFill>
                <a:hlinkClick r:id="rId4"/>
              </a:rPr>
              <a:t>нашою документацією</a:t>
            </a:r>
            <a:r>
              <a:rPr lang="en"/>
              <a:t> (Варіант 3)</a:t>
            </a:r>
            <a:endParaRPr/>
          </a:p>
          <a:p>
            <a:pPr indent="-317500" lvl="0" marL="457200" rtl="0" algn="l">
              <a:lnSpc>
                <a:spcPct val="150000"/>
              </a:lnSpc>
              <a:spcBef>
                <a:spcPts val="0"/>
              </a:spcBef>
              <a:spcAft>
                <a:spcPts val="0"/>
              </a:spcAft>
              <a:buSzPts val="1400"/>
              <a:buChar char="●"/>
            </a:pPr>
            <a:r>
              <a:rPr lang="en"/>
              <a:t>Якщо ви є членом консорціуму, зверніться до керівника групи залучення, щоб активувати </a:t>
            </a:r>
            <a:r>
              <a:rPr lang="en" u="sng">
                <a:solidFill>
                  <a:schemeClr val="hlink"/>
                </a:solidFill>
                <a:hlinkClick r:id="rId5"/>
              </a:rPr>
              <a:t>Affiliation Manager</a:t>
            </a:r>
            <a:r>
              <a:rPr lang="en"/>
              <a:t> і почати вносити дані про приналежність до консорціуму в облікові записи ваших дослідників. (Варіант 4)</a:t>
            </a:r>
            <a:endParaRPr/>
          </a:p>
          <a:p>
            <a:pPr indent="0" lvl="0" marL="0" rtl="0" algn="l">
              <a:spcBef>
                <a:spcPts val="1000"/>
              </a:spcBef>
              <a:spcAft>
                <a:spcPts val="1000"/>
              </a:spcAft>
              <a:buNone/>
            </a:pPr>
            <a:r>
              <a:t/>
            </a:r>
            <a:endParaRPr/>
          </a:p>
        </p:txBody>
      </p:sp>
      <p:sp>
        <p:nvSpPr>
          <p:cNvPr id="337" name="Google Shape;337;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8" name="Google Shape;338;p46"/>
          <p:cNvPicPr preferRelativeResize="0"/>
          <p:nvPr/>
        </p:nvPicPr>
        <p:blipFill>
          <a:blip r:embed="rId6">
            <a:alphaModFix/>
          </a:blip>
          <a:stretch>
            <a:fillRect/>
          </a:stretch>
        </p:blipFill>
        <p:spPr>
          <a:xfrm>
            <a:off x="637150" y="1660124"/>
            <a:ext cx="1823250" cy="1823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7"/>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Додаткові ресурси</a:t>
            </a:r>
            <a:endParaRPr/>
          </a:p>
        </p:txBody>
      </p:sp>
      <p:sp>
        <p:nvSpPr>
          <p:cNvPr id="344" name="Google Shape;344;p47"/>
          <p:cNvSpPr txBox="1"/>
          <p:nvPr>
            <p:ph idx="1" type="body"/>
          </p:nvPr>
        </p:nvSpPr>
        <p:spPr>
          <a:xfrm>
            <a:off x="274320" y="1005840"/>
            <a:ext cx="8401800" cy="34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62D59"/>
                </a:solidFill>
              </a:rPr>
              <a:t>Step-by-step tutorial covering the basics of the API (3-legged-OAuth process, important API Calls) for custom integrations</a:t>
            </a:r>
            <a:r>
              <a:rPr lang="en">
                <a:solidFill>
                  <a:srgbClr val="000000"/>
                </a:solidFill>
              </a:rPr>
              <a:t>:</a:t>
            </a:r>
            <a:r>
              <a:rPr lang="en">
                <a:solidFill>
                  <a:srgbClr val="000000"/>
                </a:solidFill>
                <a:uFill>
                  <a:noFill/>
                </a:uFill>
                <a:hlinkClick r:id="rId3">
                  <a:extLst>
                    <a:ext uri="{A12FA001-AC4F-418D-AE19-62706E023703}">
                      <ahyp:hlinkClr val="tx"/>
                    </a:ext>
                  </a:extLst>
                </a:hlinkClick>
              </a:rPr>
              <a:t> </a:t>
            </a:r>
            <a:r>
              <a:rPr lang="en" u="sng">
                <a:solidFill>
                  <a:schemeClr val="hlink"/>
                </a:solidFill>
                <a:hlinkClick r:id="rId4"/>
              </a:rPr>
              <a:t>https://orcid.github.io/orcid-api-tutorial/</a:t>
            </a:r>
            <a:endParaRPr/>
          </a:p>
          <a:p>
            <a:pPr indent="0" lvl="0" marL="0" rtl="0" algn="l">
              <a:spcBef>
                <a:spcPts val="1000"/>
              </a:spcBef>
              <a:spcAft>
                <a:spcPts val="0"/>
              </a:spcAft>
              <a:buNone/>
            </a:pPr>
            <a:r>
              <a:rPr b="1" lang="en">
                <a:solidFill>
                  <a:srgbClr val="062D59"/>
                </a:solidFill>
              </a:rPr>
              <a:t>Schemas and mapping</a:t>
            </a:r>
            <a:r>
              <a:rPr lang="en"/>
              <a:t>: </a:t>
            </a:r>
            <a:r>
              <a:rPr lang="en" u="sng">
                <a:solidFill>
                  <a:schemeClr val="hlink"/>
                </a:solidFill>
                <a:hlinkClick r:id="rId5"/>
              </a:rPr>
              <a:t>https://github.com/ORCID/orcid-model/blob/master/src/main/resources/record_3.0/README.md#xsds-and-current-state-all-stable</a:t>
            </a:r>
            <a:endParaRPr/>
          </a:p>
          <a:p>
            <a:pPr indent="0" lvl="0" marL="0" rtl="0" algn="l">
              <a:spcBef>
                <a:spcPts val="1000"/>
              </a:spcBef>
              <a:spcAft>
                <a:spcPts val="0"/>
              </a:spcAft>
              <a:buNone/>
            </a:pPr>
            <a:r>
              <a:rPr b="1" lang="en">
                <a:solidFill>
                  <a:srgbClr val="062D59"/>
                </a:solidFill>
              </a:rPr>
              <a:t>Webhook notifications</a:t>
            </a:r>
            <a:r>
              <a:rPr lang="en"/>
              <a:t>: </a:t>
            </a:r>
            <a:r>
              <a:rPr lang="en" u="sng">
                <a:solidFill>
                  <a:schemeClr val="hlink"/>
                </a:solidFill>
                <a:hlinkClick r:id="rId6"/>
              </a:rPr>
              <a:t>https://info.orcid.org/documentation/api-tutorials/api-tutorial-registering-a-notification-webhook/</a:t>
            </a:r>
            <a:endParaRPr/>
          </a:p>
          <a:p>
            <a:pPr indent="0" lvl="0" marL="0" rtl="0" algn="l">
              <a:spcBef>
                <a:spcPts val="1000"/>
              </a:spcBef>
              <a:spcAft>
                <a:spcPts val="1000"/>
              </a:spcAft>
              <a:buNone/>
            </a:pPr>
            <a:r>
              <a:t/>
            </a:r>
            <a:endParaRPr/>
          </a:p>
        </p:txBody>
      </p:sp>
      <p:sp>
        <p:nvSpPr>
          <p:cNvPr id="345" name="Google Shape;345;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pSp>
        <p:nvGrpSpPr>
          <p:cNvPr id="350" name="Google Shape;350;p48"/>
          <p:cNvGrpSpPr/>
          <p:nvPr/>
        </p:nvGrpSpPr>
        <p:grpSpPr>
          <a:xfrm>
            <a:off x="807075" y="-228705"/>
            <a:ext cx="8472525" cy="5302755"/>
            <a:chOff x="807075" y="-228705"/>
            <a:chExt cx="8472525" cy="5302755"/>
          </a:xfrm>
        </p:grpSpPr>
        <p:pic>
          <p:nvPicPr>
            <p:cNvPr id="351" name="Google Shape;351;p48"/>
            <p:cNvPicPr preferRelativeResize="0"/>
            <p:nvPr/>
          </p:nvPicPr>
          <p:blipFill>
            <a:blip r:embed="rId3">
              <a:alphaModFix amt="37000"/>
            </a:blip>
            <a:stretch>
              <a:fillRect/>
            </a:stretch>
          </p:blipFill>
          <p:spPr>
            <a:xfrm flipH="1">
              <a:off x="5887525" y="3259200"/>
              <a:ext cx="1359550" cy="1055825"/>
            </a:xfrm>
            <a:prstGeom prst="rect">
              <a:avLst/>
            </a:prstGeom>
            <a:noFill/>
            <a:ln>
              <a:noFill/>
            </a:ln>
          </p:spPr>
        </p:pic>
        <p:pic>
          <p:nvPicPr>
            <p:cNvPr id="352" name="Google Shape;352;p48"/>
            <p:cNvPicPr preferRelativeResize="0"/>
            <p:nvPr/>
          </p:nvPicPr>
          <p:blipFill>
            <a:blip r:embed="rId3">
              <a:alphaModFix amt="50000"/>
            </a:blip>
            <a:stretch>
              <a:fillRect/>
            </a:stretch>
          </p:blipFill>
          <p:spPr>
            <a:xfrm>
              <a:off x="7920050" y="3824488"/>
              <a:ext cx="1359550" cy="1055825"/>
            </a:xfrm>
            <a:prstGeom prst="rect">
              <a:avLst/>
            </a:prstGeom>
            <a:noFill/>
            <a:ln>
              <a:noFill/>
            </a:ln>
          </p:spPr>
        </p:pic>
        <p:pic>
          <p:nvPicPr>
            <p:cNvPr id="353" name="Google Shape;353;p48"/>
            <p:cNvPicPr preferRelativeResize="0"/>
            <p:nvPr/>
          </p:nvPicPr>
          <p:blipFill>
            <a:blip r:embed="rId3">
              <a:alphaModFix amt="16000"/>
            </a:blip>
            <a:stretch>
              <a:fillRect/>
            </a:stretch>
          </p:blipFill>
          <p:spPr>
            <a:xfrm>
              <a:off x="7445625" y="3003770"/>
              <a:ext cx="825400" cy="641000"/>
            </a:xfrm>
            <a:prstGeom prst="rect">
              <a:avLst/>
            </a:prstGeom>
            <a:noFill/>
            <a:ln>
              <a:noFill/>
            </a:ln>
          </p:spPr>
        </p:pic>
        <p:pic>
          <p:nvPicPr>
            <p:cNvPr id="354" name="Google Shape;354;p48"/>
            <p:cNvPicPr preferRelativeResize="0"/>
            <p:nvPr/>
          </p:nvPicPr>
          <p:blipFill>
            <a:blip r:embed="rId3">
              <a:alphaModFix amt="50000"/>
            </a:blip>
            <a:stretch>
              <a:fillRect/>
            </a:stretch>
          </p:blipFill>
          <p:spPr>
            <a:xfrm flipH="1">
              <a:off x="2958775" y="4018225"/>
              <a:ext cx="1359550" cy="1055825"/>
            </a:xfrm>
            <a:prstGeom prst="rect">
              <a:avLst/>
            </a:prstGeom>
            <a:noFill/>
            <a:ln>
              <a:noFill/>
            </a:ln>
          </p:spPr>
        </p:pic>
        <p:pic>
          <p:nvPicPr>
            <p:cNvPr id="355" name="Google Shape;355;p48"/>
            <p:cNvPicPr preferRelativeResize="0"/>
            <p:nvPr/>
          </p:nvPicPr>
          <p:blipFill>
            <a:blip r:embed="rId3">
              <a:alphaModFix amt="21000"/>
            </a:blip>
            <a:stretch>
              <a:fillRect/>
            </a:stretch>
          </p:blipFill>
          <p:spPr>
            <a:xfrm>
              <a:off x="4527975" y="2349563"/>
              <a:ext cx="1359550" cy="1055825"/>
            </a:xfrm>
            <a:prstGeom prst="rect">
              <a:avLst/>
            </a:prstGeom>
            <a:noFill/>
            <a:ln>
              <a:noFill/>
            </a:ln>
          </p:spPr>
        </p:pic>
        <p:pic>
          <p:nvPicPr>
            <p:cNvPr id="356" name="Google Shape;356;p48"/>
            <p:cNvPicPr preferRelativeResize="0"/>
            <p:nvPr/>
          </p:nvPicPr>
          <p:blipFill>
            <a:blip r:embed="rId3">
              <a:alphaModFix amt="50000"/>
            </a:blip>
            <a:stretch>
              <a:fillRect/>
            </a:stretch>
          </p:blipFill>
          <p:spPr>
            <a:xfrm flipH="1">
              <a:off x="2068625" y="2588950"/>
              <a:ext cx="1359550" cy="1055825"/>
            </a:xfrm>
            <a:prstGeom prst="rect">
              <a:avLst/>
            </a:prstGeom>
            <a:noFill/>
            <a:ln>
              <a:noFill/>
            </a:ln>
          </p:spPr>
        </p:pic>
        <p:pic>
          <p:nvPicPr>
            <p:cNvPr id="357" name="Google Shape;357;p48"/>
            <p:cNvPicPr preferRelativeResize="0"/>
            <p:nvPr/>
          </p:nvPicPr>
          <p:blipFill>
            <a:blip r:embed="rId3">
              <a:alphaModFix amt="16000"/>
            </a:blip>
            <a:stretch>
              <a:fillRect/>
            </a:stretch>
          </p:blipFill>
          <p:spPr>
            <a:xfrm flipH="1">
              <a:off x="807075" y="2764395"/>
              <a:ext cx="825400" cy="641000"/>
            </a:xfrm>
            <a:prstGeom prst="rect">
              <a:avLst/>
            </a:prstGeom>
            <a:noFill/>
            <a:ln>
              <a:noFill/>
            </a:ln>
          </p:spPr>
        </p:pic>
        <p:pic>
          <p:nvPicPr>
            <p:cNvPr id="358" name="Google Shape;358;p48"/>
            <p:cNvPicPr preferRelativeResize="0"/>
            <p:nvPr/>
          </p:nvPicPr>
          <p:blipFill>
            <a:blip r:embed="rId3">
              <a:alphaModFix amt="16000"/>
            </a:blip>
            <a:stretch>
              <a:fillRect/>
            </a:stretch>
          </p:blipFill>
          <p:spPr>
            <a:xfrm flipH="1">
              <a:off x="8053425" y="-228705"/>
              <a:ext cx="825400" cy="641000"/>
            </a:xfrm>
            <a:prstGeom prst="rect">
              <a:avLst/>
            </a:prstGeom>
            <a:noFill/>
            <a:ln>
              <a:noFill/>
            </a:ln>
          </p:spPr>
        </p:pic>
        <p:pic>
          <p:nvPicPr>
            <p:cNvPr id="359" name="Google Shape;359;p48"/>
            <p:cNvPicPr preferRelativeResize="0"/>
            <p:nvPr/>
          </p:nvPicPr>
          <p:blipFill>
            <a:blip r:embed="rId3">
              <a:alphaModFix amt="50000"/>
            </a:blip>
            <a:stretch>
              <a:fillRect/>
            </a:stretch>
          </p:blipFill>
          <p:spPr>
            <a:xfrm>
              <a:off x="1283025" y="3163925"/>
              <a:ext cx="619175" cy="480850"/>
            </a:xfrm>
            <a:prstGeom prst="rect">
              <a:avLst/>
            </a:prstGeom>
            <a:noFill/>
            <a:ln>
              <a:noFill/>
            </a:ln>
          </p:spPr>
        </p:pic>
        <p:pic>
          <p:nvPicPr>
            <p:cNvPr id="360" name="Google Shape;360;p48"/>
            <p:cNvPicPr preferRelativeResize="0"/>
            <p:nvPr/>
          </p:nvPicPr>
          <p:blipFill>
            <a:blip r:embed="rId3">
              <a:alphaModFix amt="50000"/>
            </a:blip>
            <a:stretch>
              <a:fillRect/>
            </a:stretch>
          </p:blipFill>
          <p:spPr>
            <a:xfrm>
              <a:off x="6518550" y="-195375"/>
              <a:ext cx="1359550" cy="1055825"/>
            </a:xfrm>
            <a:prstGeom prst="rect">
              <a:avLst/>
            </a:prstGeom>
            <a:noFill/>
            <a:ln>
              <a:noFill/>
            </a:ln>
          </p:spPr>
        </p:pic>
      </p:grpSp>
      <p:sp>
        <p:nvSpPr>
          <p:cNvPr id="361" name="Google Shape;361;p48"/>
          <p:cNvSpPr txBox="1"/>
          <p:nvPr>
            <p:ph type="title"/>
          </p:nvPr>
        </p:nvSpPr>
        <p:spPr>
          <a:xfrm>
            <a:off x="2047672" y="1272325"/>
            <a:ext cx="3495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300">
                <a:solidFill>
                  <a:schemeClr val="dk1"/>
                </a:solidFill>
              </a:rPr>
              <a:t>Q &amp; A</a:t>
            </a:r>
            <a:endParaRPr b="0" sz="5100">
              <a:solidFill>
                <a:srgbClr val="7FAA26"/>
              </a:solidFill>
            </a:endParaRPr>
          </a:p>
        </p:txBody>
      </p:sp>
      <p:sp>
        <p:nvSpPr>
          <p:cNvPr id="362" name="Google Shape;362;p48"/>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1" sz="1000">
              <a:solidFill>
                <a:schemeClr val="lt1"/>
              </a:solidFill>
              <a:latin typeface="Open Sans"/>
              <a:ea typeface="Open Sans"/>
              <a:cs typeface="Open Sans"/>
              <a:sym typeface="Open Sans"/>
            </a:endParaRPr>
          </a:p>
        </p:txBody>
      </p:sp>
      <p:pic>
        <p:nvPicPr>
          <p:cNvPr id="363" name="Google Shape;363;p48"/>
          <p:cNvPicPr preferRelativeResize="0"/>
          <p:nvPr/>
        </p:nvPicPr>
        <p:blipFill>
          <a:blip r:embed="rId4">
            <a:alphaModFix/>
          </a:blip>
          <a:stretch>
            <a:fillRect/>
          </a:stretch>
        </p:blipFill>
        <p:spPr>
          <a:xfrm>
            <a:off x="3190150" y="2669101"/>
            <a:ext cx="2105026" cy="1634726"/>
          </a:xfrm>
          <a:prstGeom prst="rect">
            <a:avLst/>
          </a:prstGeom>
          <a:noFill/>
          <a:ln>
            <a:noFill/>
          </a:ln>
        </p:spPr>
      </p:pic>
      <p:sp>
        <p:nvSpPr>
          <p:cNvPr id="364" name="Google Shape;364;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9"/>
          <p:cNvSpPr txBox="1"/>
          <p:nvPr>
            <p:ph type="title"/>
          </p:nvPr>
        </p:nvSpPr>
        <p:spPr>
          <a:xfrm>
            <a:off x="274325" y="2241050"/>
            <a:ext cx="8442300" cy="601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Thank you for your attention</a:t>
            </a:r>
            <a:endParaRPr/>
          </a:p>
          <a:p>
            <a:pPr indent="0" lvl="0" marL="0" rtl="0" algn="ctr">
              <a:spcBef>
                <a:spcPts val="0"/>
              </a:spcBef>
              <a:spcAft>
                <a:spcPts val="0"/>
              </a:spcAft>
              <a:buNone/>
            </a:pPr>
            <a:r>
              <a:rPr lang="en"/>
              <a:t>Дякуємо за увагу</a:t>
            </a:r>
            <a:endParaRPr/>
          </a:p>
        </p:txBody>
      </p:sp>
      <p:sp>
        <p:nvSpPr>
          <p:cNvPr id="370" name="Google Shape;370;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3"/>
          <p:cNvSpPr txBox="1"/>
          <p:nvPr>
            <p:ph idx="1" type="body"/>
          </p:nvPr>
        </p:nvSpPr>
        <p:spPr>
          <a:xfrm>
            <a:off x="985388" y="2936479"/>
            <a:ext cx="1815900" cy="1236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a:solidFill>
                  <a:srgbClr val="085C77"/>
                </a:solidFill>
              </a:rPr>
              <a:t>Paloma</a:t>
            </a:r>
            <a:endParaRPr i="1">
              <a:solidFill>
                <a:srgbClr val="085C77"/>
              </a:solidFill>
            </a:endParaRPr>
          </a:p>
          <a:p>
            <a:pPr indent="0" lvl="0" marL="0" rtl="0" algn="ctr">
              <a:lnSpc>
                <a:spcPct val="100000"/>
              </a:lnSpc>
              <a:spcBef>
                <a:spcPts val="0"/>
              </a:spcBef>
              <a:spcAft>
                <a:spcPts val="0"/>
              </a:spcAft>
              <a:buNone/>
            </a:pPr>
            <a:r>
              <a:rPr b="1" lang="en">
                <a:solidFill>
                  <a:srgbClr val="085C77"/>
                </a:solidFill>
              </a:rPr>
              <a:t>Marín-Arraiza</a:t>
            </a:r>
            <a:endParaRPr b="1">
              <a:solidFill>
                <a:srgbClr val="085C77"/>
              </a:solidFill>
            </a:endParaRPr>
          </a:p>
          <a:p>
            <a:pPr indent="0" lvl="0" marL="0" rtl="0" algn="ctr">
              <a:spcBef>
                <a:spcPts val="0"/>
              </a:spcBef>
              <a:spcAft>
                <a:spcPts val="0"/>
              </a:spcAft>
              <a:buNone/>
            </a:pPr>
            <a:r>
              <a:t/>
            </a:r>
            <a:endParaRPr b="1" sz="800">
              <a:solidFill>
                <a:srgbClr val="085C77"/>
              </a:solidFill>
            </a:endParaRPr>
          </a:p>
          <a:p>
            <a:pPr indent="0" lvl="0" marL="0" rtl="0" algn="ctr">
              <a:spcBef>
                <a:spcPts val="0"/>
              </a:spcBef>
              <a:spcAft>
                <a:spcPts val="0"/>
              </a:spcAft>
              <a:buNone/>
            </a:pPr>
            <a:r>
              <a:rPr lang="en" sz="1200">
                <a:solidFill>
                  <a:srgbClr val="7FAA26"/>
                </a:solidFill>
              </a:rPr>
              <a:t>Engagement Manager</a:t>
            </a:r>
            <a:endParaRPr sz="1200">
              <a:solidFill>
                <a:srgbClr val="7FAA26"/>
              </a:solidFill>
            </a:endParaRPr>
          </a:p>
          <a:p>
            <a:pPr indent="0" lvl="0" marL="0" rtl="0" algn="ctr">
              <a:spcBef>
                <a:spcPts val="0"/>
              </a:spcBef>
              <a:spcAft>
                <a:spcPts val="0"/>
              </a:spcAft>
              <a:buNone/>
            </a:pPr>
            <a:r>
              <a:rPr lang="en" sz="1200" u="sng">
                <a:solidFill>
                  <a:schemeClr val="hlink"/>
                </a:solidFill>
                <a:hlinkClick r:id="rId3"/>
              </a:rPr>
              <a:t>0000-0001-7460-7794</a:t>
            </a:r>
            <a:endParaRPr/>
          </a:p>
        </p:txBody>
      </p:sp>
      <p:sp>
        <p:nvSpPr>
          <p:cNvPr id="94" name="Google Shape;9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5" name="Google Shape;95;p23"/>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Я тут, щоб допомогти вам</a:t>
            </a:r>
            <a:endParaRPr/>
          </a:p>
        </p:txBody>
      </p:sp>
      <p:pic>
        <p:nvPicPr>
          <p:cNvPr id="96" name="Google Shape;96;p23"/>
          <p:cNvPicPr preferRelativeResize="0"/>
          <p:nvPr/>
        </p:nvPicPr>
        <p:blipFill rotWithShape="1">
          <a:blip r:embed="rId4">
            <a:alphaModFix/>
          </a:blip>
          <a:srcRect b="119350" l="-57950" r="57949" t="-119350"/>
          <a:stretch/>
        </p:blipFill>
        <p:spPr>
          <a:xfrm>
            <a:off x="3924325" y="931925"/>
            <a:ext cx="1892794" cy="1825875"/>
          </a:xfrm>
          <a:prstGeom prst="rect">
            <a:avLst/>
          </a:prstGeom>
          <a:noFill/>
          <a:ln>
            <a:noFill/>
          </a:ln>
        </p:spPr>
      </p:pic>
      <p:pic>
        <p:nvPicPr>
          <p:cNvPr id="97" name="Google Shape;97;p23"/>
          <p:cNvPicPr preferRelativeResize="0"/>
          <p:nvPr/>
        </p:nvPicPr>
        <p:blipFill>
          <a:blip r:embed="rId5">
            <a:alphaModFix/>
          </a:blip>
          <a:stretch>
            <a:fillRect/>
          </a:stretch>
        </p:blipFill>
        <p:spPr>
          <a:xfrm>
            <a:off x="1062193" y="1068270"/>
            <a:ext cx="1662270" cy="1662270"/>
          </a:xfrm>
          <a:prstGeom prst="rect">
            <a:avLst/>
          </a:prstGeom>
          <a:noFill/>
          <a:ln>
            <a:noFill/>
          </a:ln>
        </p:spPr>
      </p:pic>
      <p:sp>
        <p:nvSpPr>
          <p:cNvPr id="98" name="Google Shape;98;p23"/>
          <p:cNvSpPr/>
          <p:nvPr/>
        </p:nvSpPr>
        <p:spPr>
          <a:xfrm>
            <a:off x="817600" y="877050"/>
            <a:ext cx="2054100" cy="1960200"/>
          </a:xfrm>
          <a:prstGeom prst="frame">
            <a:avLst>
              <a:gd fmla="val 12500" name="adj1"/>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3"/>
          <p:cNvSpPr txBox="1"/>
          <p:nvPr/>
        </p:nvSpPr>
        <p:spPr>
          <a:xfrm>
            <a:off x="3877075" y="877050"/>
            <a:ext cx="4789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rgbClr val="062D59"/>
                </a:solidFill>
                <a:latin typeface="Open Sans"/>
                <a:ea typeface="Open Sans"/>
                <a:cs typeface="Open Sans"/>
                <a:sym typeface="Open Sans"/>
              </a:rPr>
              <a:t>Разом з лідером вашого консорціуму </a:t>
            </a:r>
            <a:r>
              <a:rPr lang="en" sz="2100">
                <a:solidFill>
                  <a:srgbClr val="062D59"/>
                </a:solidFill>
                <a:latin typeface="Open Sans"/>
                <a:ea typeface="Open Sans"/>
                <a:cs typeface="Open Sans"/>
                <a:sym typeface="Open Sans"/>
              </a:rPr>
              <a:t>SSTL of Ukraine</a:t>
            </a:r>
            <a:endParaRPr sz="2100">
              <a:solidFill>
                <a:srgbClr val="062D59"/>
              </a:solidFill>
              <a:latin typeface="Open Sans"/>
              <a:ea typeface="Open Sans"/>
              <a:cs typeface="Open Sans"/>
              <a:sym typeface="Open Sans"/>
            </a:endParaRPr>
          </a:p>
        </p:txBody>
      </p:sp>
      <p:pic>
        <p:nvPicPr>
          <p:cNvPr id="100" name="Google Shape;100;p23"/>
          <p:cNvPicPr preferRelativeResize="0"/>
          <p:nvPr/>
        </p:nvPicPr>
        <p:blipFill>
          <a:blip r:embed="rId6">
            <a:alphaModFix/>
          </a:blip>
          <a:stretch>
            <a:fillRect/>
          </a:stretch>
        </p:blipFill>
        <p:spPr>
          <a:xfrm>
            <a:off x="5440840" y="1795375"/>
            <a:ext cx="1662275" cy="16622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4"/>
          <p:cNvSpPr txBox="1"/>
          <p:nvPr>
            <p:ph type="title"/>
          </p:nvPr>
        </p:nvSpPr>
        <p:spPr>
          <a:xfrm>
            <a:off x="244400" y="1376975"/>
            <a:ext cx="8649300" cy="169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600">
                <a:solidFill>
                  <a:schemeClr val="lt1"/>
                </a:solidFill>
              </a:rPr>
              <a:t>Чому вам варто інтегруватися?</a:t>
            </a:r>
            <a:endParaRPr b="1" sz="4600">
              <a:solidFill>
                <a:schemeClr val="lt1"/>
              </a:solidFill>
              <a:latin typeface="Open Sans"/>
              <a:ea typeface="Open Sans"/>
              <a:cs typeface="Open Sans"/>
              <a:sym typeface="Open Sans"/>
            </a:endParaRPr>
          </a:p>
        </p:txBody>
      </p:sp>
      <p:sp>
        <p:nvSpPr>
          <p:cNvPr id="106" name="Google Shape;106;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5"/>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Полегшити життя дослідників та максимізувати переваги вашого членства!</a:t>
            </a:r>
            <a:endParaRPr/>
          </a:p>
        </p:txBody>
      </p:sp>
      <p:pic>
        <p:nvPicPr>
          <p:cNvPr id="112" name="Google Shape;112;p25"/>
          <p:cNvPicPr preferRelativeResize="0"/>
          <p:nvPr/>
        </p:nvPicPr>
        <p:blipFill>
          <a:blip r:embed="rId3">
            <a:alphaModFix/>
          </a:blip>
          <a:stretch>
            <a:fillRect/>
          </a:stretch>
        </p:blipFill>
        <p:spPr>
          <a:xfrm>
            <a:off x="4439415" y="1118075"/>
            <a:ext cx="4058710" cy="3246950"/>
          </a:xfrm>
          <a:prstGeom prst="rect">
            <a:avLst/>
          </a:prstGeom>
          <a:noFill/>
          <a:ln cap="flat" cmpd="sng" w="9525">
            <a:solidFill>
              <a:schemeClr val="accent2"/>
            </a:solidFill>
            <a:prstDash val="solid"/>
            <a:round/>
            <a:headEnd len="sm" w="sm" type="none"/>
            <a:tailEnd len="sm" w="sm" type="none"/>
          </a:ln>
        </p:spPr>
      </p:pic>
      <p:sp>
        <p:nvSpPr>
          <p:cNvPr id="113" name="Google Shape;113;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4" name="Google Shape;114;p25"/>
          <p:cNvSpPr/>
          <p:nvPr/>
        </p:nvSpPr>
        <p:spPr>
          <a:xfrm>
            <a:off x="586375" y="1751100"/>
            <a:ext cx="3424200" cy="1641300"/>
          </a:xfrm>
          <a:prstGeom prst="roundRect">
            <a:avLst>
              <a:gd fmla="val 16667" name="adj"/>
            </a:avLst>
          </a:prstGeom>
          <a:solidFill>
            <a:srgbClr val="E5F6B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Open Sans"/>
                <a:ea typeface="Open Sans"/>
                <a:cs typeface="Open Sans"/>
                <a:sym typeface="Open Sans"/>
              </a:rPr>
              <a:t>Тільки організації-члени ORCID можуть додавати елементи до записів ORCID та/або синхронізувати з Реєстром ORCID.</a:t>
            </a:r>
            <a:r>
              <a:rPr lang="en" sz="1800">
                <a:solidFill>
                  <a:schemeClr val="accent2"/>
                </a:solidFill>
                <a:latin typeface="Open Sans"/>
                <a:ea typeface="Open Sans"/>
                <a:cs typeface="Open Sans"/>
                <a:sym typeface="Open Sans"/>
              </a:rPr>
              <a:t> </a:t>
            </a:r>
            <a:endParaRPr sz="1800">
              <a:solidFill>
                <a:schemeClr val="accent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6"/>
          <p:cNvSpPr txBox="1"/>
          <p:nvPr>
            <p:ph type="title"/>
          </p:nvPr>
        </p:nvSpPr>
        <p:spPr>
          <a:xfrm>
            <a:off x="244400" y="1376975"/>
            <a:ext cx="8649300" cy="169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500">
                <a:solidFill>
                  <a:schemeClr val="lt1"/>
                </a:solidFill>
              </a:rPr>
              <a:t>Давайте з'ясуємо, що таке інтеграція ORCID.</a:t>
            </a:r>
            <a:endParaRPr b="1" sz="4500">
              <a:solidFill>
                <a:schemeClr val="lt1"/>
              </a:solidFill>
              <a:latin typeface="Open Sans"/>
              <a:ea typeface="Open Sans"/>
              <a:cs typeface="Open Sans"/>
              <a:sym typeface="Open Sans"/>
            </a:endParaRPr>
          </a:p>
        </p:txBody>
      </p:sp>
      <p:sp>
        <p:nvSpPr>
          <p:cNvPr id="120" name="Google Shape;12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Інтеграція - ключ до отримання цінності з ORCID</a:t>
            </a:r>
            <a:endParaRPr b="1">
              <a:latin typeface="Open Sans"/>
              <a:ea typeface="Open Sans"/>
              <a:cs typeface="Open Sans"/>
              <a:sym typeface="Open Sans"/>
            </a:endParaRPr>
          </a:p>
        </p:txBody>
      </p:sp>
      <p:sp>
        <p:nvSpPr>
          <p:cNvPr id="126" name="Google Shape;126;p27"/>
          <p:cNvSpPr txBox="1"/>
          <p:nvPr/>
        </p:nvSpPr>
        <p:spPr>
          <a:xfrm>
            <a:off x="868675" y="1204054"/>
            <a:ext cx="7831200" cy="30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Open Sans"/>
                <a:ea typeface="Open Sans"/>
                <a:cs typeface="Open Sans"/>
                <a:sym typeface="Open Sans"/>
              </a:rPr>
              <a:t>Вони з'єднують інституційну систему з реєстром ORCID за допомогою ORCID API.</a:t>
            </a:r>
            <a:endParaRPr>
              <a:latin typeface="Open Sans"/>
              <a:ea typeface="Open Sans"/>
              <a:cs typeface="Open Sans"/>
              <a:sym typeface="Open Sans"/>
            </a:endParaRPr>
          </a:p>
        </p:txBody>
      </p:sp>
      <p:sp>
        <p:nvSpPr>
          <p:cNvPr id="127" name="Google Shape;127;p27"/>
          <p:cNvSpPr txBox="1"/>
          <p:nvPr/>
        </p:nvSpPr>
        <p:spPr>
          <a:xfrm>
            <a:off x="868675" y="2066488"/>
            <a:ext cx="7831200" cy="30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Open Sans"/>
                <a:ea typeface="Open Sans"/>
                <a:cs typeface="Open Sans"/>
                <a:sym typeface="Open Sans"/>
              </a:rPr>
              <a:t>Вони вимагають автентифікації користувачів.</a:t>
            </a:r>
            <a:endParaRPr>
              <a:latin typeface="Open Sans"/>
              <a:ea typeface="Open Sans"/>
              <a:cs typeface="Open Sans"/>
              <a:sym typeface="Open Sans"/>
            </a:endParaRPr>
          </a:p>
        </p:txBody>
      </p:sp>
      <p:sp>
        <p:nvSpPr>
          <p:cNvPr id="128" name="Google Shape;128;p27"/>
          <p:cNvSpPr txBox="1"/>
          <p:nvPr/>
        </p:nvSpPr>
        <p:spPr>
          <a:xfrm>
            <a:off x="868675" y="3710937"/>
            <a:ext cx="7831200" cy="257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Open Sans"/>
                <a:ea typeface="Open Sans"/>
                <a:cs typeface="Open Sans"/>
                <a:sym typeface="Open Sans"/>
              </a:rPr>
              <a:t>Вони не є пошуком даних у реєстрі ORCID.</a:t>
            </a:r>
            <a:endParaRPr>
              <a:latin typeface="Open Sans"/>
              <a:ea typeface="Open Sans"/>
              <a:cs typeface="Open Sans"/>
              <a:sym typeface="Open Sans"/>
            </a:endParaRPr>
          </a:p>
        </p:txBody>
      </p:sp>
      <p:pic>
        <p:nvPicPr>
          <p:cNvPr id="129" name="Google Shape;129;p27"/>
          <p:cNvPicPr preferRelativeResize="0"/>
          <p:nvPr/>
        </p:nvPicPr>
        <p:blipFill>
          <a:blip r:embed="rId3">
            <a:alphaModFix/>
          </a:blip>
          <a:stretch>
            <a:fillRect/>
          </a:stretch>
        </p:blipFill>
        <p:spPr>
          <a:xfrm>
            <a:off x="304812" y="1131950"/>
            <a:ext cx="396225" cy="396225"/>
          </a:xfrm>
          <a:prstGeom prst="rect">
            <a:avLst/>
          </a:prstGeom>
          <a:noFill/>
          <a:ln>
            <a:noFill/>
          </a:ln>
        </p:spPr>
      </p:pic>
      <p:pic>
        <p:nvPicPr>
          <p:cNvPr id="130" name="Google Shape;130;p27"/>
          <p:cNvPicPr preferRelativeResize="0"/>
          <p:nvPr/>
        </p:nvPicPr>
        <p:blipFill>
          <a:blip r:embed="rId4">
            <a:alphaModFix/>
          </a:blip>
          <a:stretch>
            <a:fillRect/>
          </a:stretch>
        </p:blipFill>
        <p:spPr>
          <a:xfrm>
            <a:off x="304812" y="3623438"/>
            <a:ext cx="396225" cy="396225"/>
          </a:xfrm>
          <a:prstGeom prst="rect">
            <a:avLst/>
          </a:prstGeom>
          <a:noFill/>
          <a:ln>
            <a:noFill/>
          </a:ln>
        </p:spPr>
      </p:pic>
      <p:pic>
        <p:nvPicPr>
          <p:cNvPr id="131" name="Google Shape;131;p27"/>
          <p:cNvPicPr preferRelativeResize="0"/>
          <p:nvPr/>
        </p:nvPicPr>
        <p:blipFill>
          <a:blip r:embed="rId3">
            <a:alphaModFix/>
          </a:blip>
          <a:stretch>
            <a:fillRect/>
          </a:stretch>
        </p:blipFill>
        <p:spPr>
          <a:xfrm>
            <a:off x="304812" y="1982250"/>
            <a:ext cx="396225" cy="396225"/>
          </a:xfrm>
          <a:prstGeom prst="rect">
            <a:avLst/>
          </a:prstGeom>
          <a:noFill/>
          <a:ln>
            <a:noFill/>
          </a:ln>
        </p:spPr>
      </p:pic>
      <p:pic>
        <p:nvPicPr>
          <p:cNvPr id="132" name="Google Shape;132;p27"/>
          <p:cNvPicPr preferRelativeResize="0"/>
          <p:nvPr/>
        </p:nvPicPr>
        <p:blipFill>
          <a:blip r:embed="rId3">
            <a:alphaModFix/>
          </a:blip>
          <a:stretch>
            <a:fillRect/>
          </a:stretch>
        </p:blipFill>
        <p:spPr>
          <a:xfrm>
            <a:off x="304812" y="2832538"/>
            <a:ext cx="396225" cy="396225"/>
          </a:xfrm>
          <a:prstGeom prst="rect">
            <a:avLst/>
          </a:prstGeom>
          <a:noFill/>
          <a:ln>
            <a:noFill/>
          </a:ln>
        </p:spPr>
      </p:pic>
      <p:sp>
        <p:nvSpPr>
          <p:cNvPr id="133" name="Google Shape;133;p27"/>
          <p:cNvSpPr txBox="1"/>
          <p:nvPr/>
        </p:nvSpPr>
        <p:spPr>
          <a:xfrm>
            <a:off x="868675" y="2904632"/>
            <a:ext cx="7831200" cy="30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Open Sans"/>
                <a:ea typeface="Open Sans"/>
                <a:cs typeface="Open Sans"/>
                <a:sym typeface="Open Sans"/>
              </a:rPr>
              <a:t>Вони дозволяють синхронізувати дані з ORCID (за допомогою API учасника).</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Процес автентифікації в інтеграції</a:t>
            </a:r>
            <a:endParaRPr/>
          </a:p>
        </p:txBody>
      </p:sp>
      <p:sp>
        <p:nvSpPr>
          <p:cNvPr id="139" name="Google Shape;139;p28"/>
          <p:cNvSpPr txBox="1"/>
          <p:nvPr>
            <p:ph idx="2" type="title"/>
          </p:nvPr>
        </p:nvSpPr>
        <p:spPr>
          <a:xfrm>
            <a:off x="594360" y="4773168"/>
            <a:ext cx="2906400" cy="184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140" name="Google Shape;140;p28"/>
          <p:cNvPicPr preferRelativeResize="0"/>
          <p:nvPr/>
        </p:nvPicPr>
        <p:blipFill>
          <a:blip r:embed="rId3">
            <a:alphaModFix/>
          </a:blip>
          <a:stretch>
            <a:fillRect/>
          </a:stretch>
        </p:blipFill>
        <p:spPr>
          <a:xfrm>
            <a:off x="274325" y="2325398"/>
            <a:ext cx="2217975" cy="564475"/>
          </a:xfrm>
          <a:prstGeom prst="rect">
            <a:avLst/>
          </a:prstGeom>
          <a:noFill/>
          <a:ln cap="flat" cmpd="sng" w="9525">
            <a:solidFill>
              <a:schemeClr val="accent2"/>
            </a:solidFill>
            <a:prstDash val="solid"/>
            <a:round/>
            <a:headEnd len="sm" w="sm" type="none"/>
            <a:tailEnd len="sm" w="sm" type="none"/>
          </a:ln>
        </p:spPr>
      </p:pic>
      <p:pic>
        <p:nvPicPr>
          <p:cNvPr id="141" name="Google Shape;141;p28"/>
          <p:cNvPicPr preferRelativeResize="0"/>
          <p:nvPr/>
        </p:nvPicPr>
        <p:blipFill>
          <a:blip r:embed="rId4">
            <a:alphaModFix/>
          </a:blip>
          <a:stretch>
            <a:fillRect/>
          </a:stretch>
        </p:blipFill>
        <p:spPr>
          <a:xfrm>
            <a:off x="3174125" y="842849"/>
            <a:ext cx="2906399" cy="3529574"/>
          </a:xfrm>
          <a:prstGeom prst="rect">
            <a:avLst/>
          </a:prstGeom>
          <a:noFill/>
          <a:ln cap="flat" cmpd="sng" w="9525">
            <a:solidFill>
              <a:schemeClr val="accent2"/>
            </a:solidFill>
            <a:prstDash val="solid"/>
            <a:round/>
            <a:headEnd len="sm" w="sm" type="none"/>
            <a:tailEnd len="sm" w="sm" type="none"/>
          </a:ln>
        </p:spPr>
      </p:pic>
      <p:cxnSp>
        <p:nvCxnSpPr>
          <p:cNvPr id="142" name="Google Shape;142;p28"/>
          <p:cNvCxnSpPr>
            <a:stCxn id="140" idx="3"/>
            <a:endCxn id="141" idx="1"/>
          </p:cNvCxnSpPr>
          <p:nvPr/>
        </p:nvCxnSpPr>
        <p:spPr>
          <a:xfrm>
            <a:off x="2492300" y="2607635"/>
            <a:ext cx="681900" cy="0"/>
          </a:xfrm>
          <a:prstGeom prst="straightConnector1">
            <a:avLst/>
          </a:prstGeom>
          <a:noFill/>
          <a:ln cap="flat" cmpd="sng" w="19050">
            <a:solidFill>
              <a:srgbClr val="A6CE39"/>
            </a:solidFill>
            <a:prstDash val="solid"/>
            <a:round/>
            <a:headEnd len="med" w="med" type="none"/>
            <a:tailEnd len="med" w="med" type="triangle"/>
          </a:ln>
        </p:spPr>
      </p:cxnSp>
      <p:sp>
        <p:nvSpPr>
          <p:cNvPr id="143" name="Google Shape;143;p28"/>
          <p:cNvSpPr/>
          <p:nvPr/>
        </p:nvSpPr>
        <p:spPr>
          <a:xfrm>
            <a:off x="3400400" y="1624275"/>
            <a:ext cx="1538400" cy="330000"/>
          </a:xfrm>
          <a:prstGeom prst="rect">
            <a:avLst/>
          </a:prstGeom>
          <a:noFill/>
          <a:ln cap="flat" cmpd="sng" w="9525">
            <a:solidFill>
              <a:srgbClr val="A6CE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txBox="1"/>
          <p:nvPr/>
        </p:nvSpPr>
        <p:spPr>
          <a:xfrm>
            <a:off x="6583325" y="1115850"/>
            <a:ext cx="22179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62D59"/>
                </a:solidFill>
                <a:latin typeface="Open Sans"/>
                <a:ea typeface="Open Sans"/>
                <a:cs typeface="Open Sans"/>
                <a:sym typeface="Open Sans"/>
              </a:rPr>
              <a:t>Користувачі повинні увійти в систему. Це гарантує, що підключено правильний ідентифікатор ORCID.</a:t>
            </a:r>
            <a:endParaRPr sz="1100">
              <a:solidFill>
                <a:srgbClr val="062D59"/>
              </a:solidFill>
              <a:latin typeface="Open Sans"/>
              <a:ea typeface="Open Sans"/>
              <a:cs typeface="Open Sans"/>
              <a:sym typeface="Open Sans"/>
            </a:endParaRPr>
          </a:p>
        </p:txBody>
      </p:sp>
      <p:cxnSp>
        <p:nvCxnSpPr>
          <p:cNvPr id="145" name="Google Shape;145;p28"/>
          <p:cNvCxnSpPr>
            <a:stCxn id="143" idx="3"/>
            <a:endCxn id="144" idx="1"/>
          </p:cNvCxnSpPr>
          <p:nvPr/>
        </p:nvCxnSpPr>
        <p:spPr>
          <a:xfrm flipH="1" rot="10800000">
            <a:off x="4938800" y="1546875"/>
            <a:ext cx="1644600" cy="242400"/>
          </a:xfrm>
          <a:prstGeom prst="straightConnector1">
            <a:avLst/>
          </a:prstGeom>
          <a:noFill/>
          <a:ln cap="flat" cmpd="sng" w="19050">
            <a:solidFill>
              <a:srgbClr val="A6CE39"/>
            </a:solidFill>
            <a:prstDash val="solid"/>
            <a:round/>
            <a:headEnd len="med" w="med" type="none"/>
            <a:tailEnd len="med" w="med" type="triangle"/>
          </a:ln>
        </p:spPr>
      </p:cxnSp>
      <p:sp>
        <p:nvSpPr>
          <p:cNvPr id="146" name="Google Shape;146;p28"/>
          <p:cNvSpPr/>
          <p:nvPr/>
        </p:nvSpPr>
        <p:spPr>
          <a:xfrm>
            <a:off x="3400400" y="2205850"/>
            <a:ext cx="1538400" cy="184800"/>
          </a:xfrm>
          <a:prstGeom prst="rect">
            <a:avLst/>
          </a:prstGeom>
          <a:noFill/>
          <a:ln cap="flat" cmpd="sng" w="9525">
            <a:solidFill>
              <a:srgbClr val="A6CE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8"/>
          <p:cNvSpPr txBox="1"/>
          <p:nvPr/>
        </p:nvSpPr>
        <p:spPr>
          <a:xfrm>
            <a:off x="6616325" y="2121250"/>
            <a:ext cx="2217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62D59"/>
                </a:solidFill>
                <a:latin typeface="Open Sans"/>
                <a:ea typeface="Open Sans"/>
                <a:cs typeface="Open Sans"/>
                <a:sym typeface="Open Sans"/>
              </a:rPr>
              <a:t>Хто запитує</a:t>
            </a:r>
            <a:endParaRPr sz="1100">
              <a:solidFill>
                <a:srgbClr val="062D59"/>
              </a:solidFill>
              <a:latin typeface="Open Sans"/>
              <a:ea typeface="Open Sans"/>
              <a:cs typeface="Open Sans"/>
              <a:sym typeface="Open Sans"/>
            </a:endParaRPr>
          </a:p>
        </p:txBody>
      </p:sp>
      <p:cxnSp>
        <p:nvCxnSpPr>
          <p:cNvPr id="148" name="Google Shape;148;p28"/>
          <p:cNvCxnSpPr>
            <a:stCxn id="146" idx="3"/>
          </p:cNvCxnSpPr>
          <p:nvPr/>
        </p:nvCxnSpPr>
        <p:spPr>
          <a:xfrm flipH="1" rot="10800000">
            <a:off x="4938800" y="2297650"/>
            <a:ext cx="1637400" cy="600"/>
          </a:xfrm>
          <a:prstGeom prst="straightConnector1">
            <a:avLst/>
          </a:prstGeom>
          <a:noFill/>
          <a:ln cap="flat" cmpd="sng" w="19050">
            <a:solidFill>
              <a:srgbClr val="A6CE39"/>
            </a:solidFill>
            <a:prstDash val="solid"/>
            <a:round/>
            <a:headEnd len="med" w="med" type="none"/>
            <a:tailEnd len="med" w="med" type="triangle"/>
          </a:ln>
        </p:spPr>
      </p:cxnSp>
      <p:sp>
        <p:nvSpPr>
          <p:cNvPr id="149" name="Google Shape;149;p28"/>
          <p:cNvSpPr txBox="1"/>
          <p:nvPr/>
        </p:nvSpPr>
        <p:spPr>
          <a:xfrm>
            <a:off x="6619900" y="2787950"/>
            <a:ext cx="2217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62D59"/>
                </a:solidFill>
                <a:latin typeface="Open Sans"/>
                <a:ea typeface="Open Sans"/>
                <a:cs typeface="Open Sans"/>
                <a:sym typeface="Open Sans"/>
              </a:rPr>
              <a:t>Які дозволи надаються</a:t>
            </a:r>
            <a:endParaRPr sz="1100">
              <a:solidFill>
                <a:srgbClr val="062D59"/>
              </a:solidFill>
              <a:latin typeface="Open Sans"/>
              <a:ea typeface="Open Sans"/>
              <a:cs typeface="Open Sans"/>
              <a:sym typeface="Open Sans"/>
            </a:endParaRPr>
          </a:p>
        </p:txBody>
      </p:sp>
      <p:sp>
        <p:nvSpPr>
          <p:cNvPr id="150" name="Google Shape;150;p28"/>
          <p:cNvSpPr/>
          <p:nvPr/>
        </p:nvSpPr>
        <p:spPr>
          <a:xfrm>
            <a:off x="3447150" y="2607625"/>
            <a:ext cx="2217900" cy="184800"/>
          </a:xfrm>
          <a:prstGeom prst="rect">
            <a:avLst/>
          </a:prstGeom>
          <a:noFill/>
          <a:ln cap="flat" cmpd="sng" w="9525">
            <a:solidFill>
              <a:srgbClr val="A6CE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28"/>
          <p:cNvCxnSpPr>
            <a:endCxn id="149" idx="1"/>
          </p:cNvCxnSpPr>
          <p:nvPr/>
        </p:nvCxnSpPr>
        <p:spPr>
          <a:xfrm>
            <a:off x="5665000" y="2700050"/>
            <a:ext cx="954900" cy="264900"/>
          </a:xfrm>
          <a:prstGeom prst="straightConnector1">
            <a:avLst/>
          </a:prstGeom>
          <a:noFill/>
          <a:ln cap="flat" cmpd="sng" w="19050">
            <a:solidFill>
              <a:srgbClr val="A6CE39"/>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244400" y="1376975"/>
            <a:ext cx="8649300" cy="16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Існує кілька способів інтеграції з ORCID!</a:t>
            </a:r>
            <a:endParaRPr sz="4500"/>
          </a:p>
        </p:txBody>
      </p:sp>
      <p:sp>
        <p:nvSpPr>
          <p:cNvPr id="157" name="Google Shape;15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RCID">
  <a:themeElements>
    <a:clrScheme name="Simple Light">
      <a:dk1>
        <a:srgbClr val="212121"/>
      </a:dk1>
      <a:lt1>
        <a:srgbClr val="FAFAFA"/>
      </a:lt1>
      <a:dk2>
        <a:srgbClr val="616161"/>
      </a:dk2>
      <a:lt2>
        <a:srgbClr val="EEEEEE"/>
      </a:lt2>
      <a:accent1>
        <a:srgbClr val="447405"/>
      </a:accent1>
      <a:accent2>
        <a:srgbClr val="003449"/>
      </a:accent2>
      <a:accent3>
        <a:srgbClr val="91548B"/>
      </a:accent3>
      <a:accent4>
        <a:srgbClr val="B71C1C"/>
      </a:accent4>
      <a:accent5>
        <a:srgbClr val="FF6400"/>
      </a:accent5>
      <a:accent6>
        <a:srgbClr val="D7B2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CID">
  <a:themeElements>
    <a:clrScheme name="Simple Light">
      <a:dk1>
        <a:srgbClr val="085C77"/>
      </a:dk1>
      <a:lt1>
        <a:srgbClr val="FAFAFA"/>
      </a:lt1>
      <a:dk2>
        <a:srgbClr val="616161"/>
      </a:dk2>
      <a:lt2>
        <a:srgbClr val="EEEEEE"/>
      </a:lt2>
      <a:accent1>
        <a:srgbClr val="A6CE39"/>
      </a:accent1>
      <a:accent2>
        <a:srgbClr val="003449"/>
      </a:accent2>
      <a:accent3>
        <a:srgbClr val="91548B"/>
      </a:accent3>
      <a:accent4>
        <a:srgbClr val="B71C1C"/>
      </a:accent4>
      <a:accent5>
        <a:srgbClr val="FF6400"/>
      </a:accent5>
      <a:accent6>
        <a:srgbClr val="D7B242"/>
      </a:accent6>
      <a:hlink>
        <a:srgbClr val="085C7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